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52"/>
  </p:notesMasterIdLst>
  <p:handoutMasterIdLst>
    <p:handoutMasterId r:id="rId53"/>
  </p:handoutMasterIdLst>
  <p:sldIdLst>
    <p:sldId id="292" r:id="rId6"/>
    <p:sldId id="962" r:id="rId7"/>
    <p:sldId id="859" r:id="rId8"/>
    <p:sldId id="909" r:id="rId9"/>
    <p:sldId id="988" r:id="rId10"/>
    <p:sldId id="266" r:id="rId11"/>
    <p:sldId id="732" r:id="rId12"/>
    <p:sldId id="733" r:id="rId13"/>
    <p:sldId id="734" r:id="rId14"/>
    <p:sldId id="735" r:id="rId15"/>
    <p:sldId id="736" r:id="rId16"/>
    <p:sldId id="737" r:id="rId17"/>
    <p:sldId id="910" r:id="rId18"/>
    <p:sldId id="993" r:id="rId19"/>
    <p:sldId id="991" r:id="rId20"/>
    <p:sldId id="992" r:id="rId21"/>
    <p:sldId id="994" r:id="rId22"/>
    <p:sldId id="267" r:id="rId23"/>
    <p:sldId id="281" r:id="rId24"/>
    <p:sldId id="995" r:id="rId25"/>
    <p:sldId id="967" r:id="rId26"/>
    <p:sldId id="968" r:id="rId27"/>
    <p:sldId id="969" r:id="rId28"/>
    <p:sldId id="970" r:id="rId29"/>
    <p:sldId id="971" r:id="rId30"/>
    <p:sldId id="291" r:id="rId31"/>
    <p:sldId id="976" r:id="rId32"/>
    <p:sldId id="977" r:id="rId33"/>
    <p:sldId id="979" r:id="rId34"/>
    <p:sldId id="978" r:id="rId35"/>
    <p:sldId id="981" r:id="rId36"/>
    <p:sldId id="980" r:id="rId37"/>
    <p:sldId id="983" r:id="rId38"/>
    <p:sldId id="986" r:id="rId39"/>
    <p:sldId id="987" r:id="rId40"/>
    <p:sldId id="984" r:id="rId41"/>
    <p:sldId id="989" r:id="rId42"/>
    <p:sldId id="990" r:id="rId43"/>
    <p:sldId id="438" r:id="rId44"/>
    <p:sldId id="439" r:id="rId45"/>
    <p:sldId id="973" r:id="rId46"/>
    <p:sldId id="975" r:id="rId47"/>
    <p:sldId id="974" r:id="rId48"/>
    <p:sldId id="997" r:id="rId49"/>
    <p:sldId id="982" r:id="rId50"/>
    <p:sldId id="293" r:id="rId5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3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23D9D5-C66E-E9D4-87BF-C8581507C86B}" v="81" dt="2024-02-22T18:26:37.940"/>
    <p1510:client id="{758F5ECA-F7B2-5ACD-AA3D-40E269E295A3}" v="6" dt="2024-02-24T16:31:45.235"/>
    <p1510:client id="{9E7648D6-F348-1484-B8EF-2A4B2651BE6E}" v="71" dt="2024-02-23T14:17:06.282"/>
    <p1510:client id="{B5F0F78C-1007-F46D-29DD-636BC35EBB92}" v="1276" dt="2024-02-24T16:30:41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9" d="100"/>
          <a:sy n="79" d="100"/>
        </p:scale>
        <p:origin x="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Variazioni di peso dopo AHS AHAL BPD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7136482939632549E-2"/>
          <c:y val="0.17171296296296298"/>
          <c:w val="0.90286351706036749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 anno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Foglio1!$B$2:$H$2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5</c:v>
                </c:pt>
                <c:pt idx="3">
                  <c:v>34</c:v>
                </c:pt>
                <c:pt idx="4">
                  <c:v>46</c:v>
                </c:pt>
                <c:pt idx="5">
                  <c:v>14</c:v>
                </c:pt>
                <c:pt idx="6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07-465C-90B1-6667B6BD5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5816959"/>
        <c:axId val="1735947791"/>
      </c:lineChart>
      <c:catAx>
        <c:axId val="173581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947791"/>
        <c:crosses val="autoZero"/>
        <c:auto val="1"/>
        <c:lblAlgn val="ctr"/>
        <c:lblOffset val="100"/>
        <c:noMultiLvlLbl val="0"/>
      </c:catAx>
      <c:valAx>
        <c:axId val="173594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81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Variazioni di peso dopo AHS AHAL BPD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7136482939632549E-2"/>
          <c:y val="0.17171296296296298"/>
          <c:w val="0.90286351706036749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 anno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Foglio1!$B$2:$H$2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5</c:v>
                </c:pt>
                <c:pt idx="3">
                  <c:v>34</c:v>
                </c:pt>
                <c:pt idx="4">
                  <c:v>46</c:v>
                </c:pt>
                <c:pt idx="5">
                  <c:v>14</c:v>
                </c:pt>
                <c:pt idx="6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07-465C-90B1-6667B6BD5D23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5 anni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Foglio1!$B$3:$H$3</c:f>
              <c:numCache>
                <c:formatCode>General</c:formatCode>
                <c:ptCount val="7"/>
                <c:pt idx="0">
                  <c:v>0</c:v>
                </c:pt>
                <c:pt idx="1">
                  <c:v>0.57999999999999996</c:v>
                </c:pt>
                <c:pt idx="2">
                  <c:v>3.5</c:v>
                </c:pt>
                <c:pt idx="3">
                  <c:v>24</c:v>
                </c:pt>
                <c:pt idx="4">
                  <c:v>46</c:v>
                </c:pt>
                <c:pt idx="5">
                  <c:v>27</c:v>
                </c:pt>
                <c:pt idx="6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07-465C-90B1-6667B6BD5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5816959"/>
        <c:axId val="1735947791"/>
      </c:lineChart>
      <c:catAx>
        <c:axId val="173581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947791"/>
        <c:crosses val="autoZero"/>
        <c:auto val="1"/>
        <c:lblAlgn val="ctr"/>
        <c:lblOffset val="100"/>
        <c:noMultiLvlLbl val="0"/>
      </c:catAx>
      <c:valAx>
        <c:axId val="173594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81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Variazioni di peso dopo AHS AHAL BPD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7136482939632549E-2"/>
          <c:y val="0.17171296296296298"/>
          <c:w val="0.90286351706036749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 anno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Foglio1!$B$2:$H$2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5</c:v>
                </c:pt>
                <c:pt idx="3">
                  <c:v>34</c:v>
                </c:pt>
                <c:pt idx="4">
                  <c:v>46</c:v>
                </c:pt>
                <c:pt idx="5">
                  <c:v>14</c:v>
                </c:pt>
                <c:pt idx="6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07-465C-90B1-6667B6BD5D23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5 anni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Foglio1!$B$3:$H$3</c:f>
              <c:numCache>
                <c:formatCode>General</c:formatCode>
                <c:ptCount val="7"/>
                <c:pt idx="0">
                  <c:v>0</c:v>
                </c:pt>
                <c:pt idx="1">
                  <c:v>0.57999999999999996</c:v>
                </c:pt>
                <c:pt idx="2">
                  <c:v>3.5</c:v>
                </c:pt>
                <c:pt idx="3">
                  <c:v>24</c:v>
                </c:pt>
                <c:pt idx="4">
                  <c:v>46</c:v>
                </c:pt>
                <c:pt idx="5">
                  <c:v>27</c:v>
                </c:pt>
                <c:pt idx="6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07-465C-90B1-6667B6BD5D23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10 anni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Foglio1!$B$4:$H$4</c:f>
              <c:numCache>
                <c:formatCode>General</c:formatCode>
                <c:ptCount val="7"/>
                <c:pt idx="0">
                  <c:v>1</c:v>
                </c:pt>
                <c:pt idx="1">
                  <c:v>3.7</c:v>
                </c:pt>
                <c:pt idx="2">
                  <c:v>6.4</c:v>
                </c:pt>
                <c:pt idx="3">
                  <c:v>27</c:v>
                </c:pt>
                <c:pt idx="4">
                  <c:v>34</c:v>
                </c:pt>
                <c:pt idx="5">
                  <c:v>18.5</c:v>
                </c:pt>
                <c:pt idx="6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07-465C-90B1-6667B6BD5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5816959"/>
        <c:axId val="1735947791"/>
      </c:lineChart>
      <c:catAx>
        <c:axId val="173581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947791"/>
        <c:crosses val="autoZero"/>
        <c:auto val="1"/>
        <c:lblAlgn val="ctr"/>
        <c:lblOffset val="100"/>
        <c:noMultiLvlLbl val="0"/>
      </c:catAx>
      <c:valAx>
        <c:axId val="173594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81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Variazioni di peso dopo AHS AHAL BPD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7136482939632549E-2"/>
          <c:y val="0.17171296296296298"/>
          <c:w val="0.90286351706036749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 anno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Foglio1!$B$2:$H$2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5</c:v>
                </c:pt>
                <c:pt idx="3">
                  <c:v>34</c:v>
                </c:pt>
                <c:pt idx="4">
                  <c:v>46</c:v>
                </c:pt>
                <c:pt idx="5">
                  <c:v>14</c:v>
                </c:pt>
                <c:pt idx="6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07-465C-90B1-6667B6BD5D23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5 anni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Foglio1!$B$3:$H$3</c:f>
              <c:numCache>
                <c:formatCode>General</c:formatCode>
                <c:ptCount val="7"/>
                <c:pt idx="0">
                  <c:v>0</c:v>
                </c:pt>
                <c:pt idx="1">
                  <c:v>0.57999999999999996</c:v>
                </c:pt>
                <c:pt idx="2">
                  <c:v>3.5</c:v>
                </c:pt>
                <c:pt idx="3">
                  <c:v>24</c:v>
                </c:pt>
                <c:pt idx="4">
                  <c:v>46</c:v>
                </c:pt>
                <c:pt idx="5">
                  <c:v>27</c:v>
                </c:pt>
                <c:pt idx="6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07-465C-90B1-6667B6BD5D23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10 anni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Foglio1!$B$4:$H$4</c:f>
              <c:numCache>
                <c:formatCode>General</c:formatCode>
                <c:ptCount val="7"/>
                <c:pt idx="0">
                  <c:v>1</c:v>
                </c:pt>
                <c:pt idx="1">
                  <c:v>3.7</c:v>
                </c:pt>
                <c:pt idx="2">
                  <c:v>6.4</c:v>
                </c:pt>
                <c:pt idx="3">
                  <c:v>27</c:v>
                </c:pt>
                <c:pt idx="4">
                  <c:v>34</c:v>
                </c:pt>
                <c:pt idx="5">
                  <c:v>18.5</c:v>
                </c:pt>
                <c:pt idx="6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07-465C-90B1-6667B6BD5D23}"/>
            </c:ext>
          </c:extLst>
        </c:ser>
        <c:ser>
          <c:idx val="3"/>
          <c:order val="3"/>
          <c:tx>
            <c:strRef>
              <c:f>Foglio1!$A$5</c:f>
              <c:strCache>
                <c:ptCount val="1"/>
                <c:pt idx="0">
                  <c:v>20 anni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Foglio1!$B$5:$H$5</c:f>
              <c:numCache>
                <c:formatCode>General</c:formatCode>
                <c:ptCount val="7"/>
                <c:pt idx="0">
                  <c:v>1.9</c:v>
                </c:pt>
                <c:pt idx="1">
                  <c:v>7.5</c:v>
                </c:pt>
                <c:pt idx="2">
                  <c:v>4.7</c:v>
                </c:pt>
                <c:pt idx="3">
                  <c:v>30</c:v>
                </c:pt>
                <c:pt idx="4">
                  <c:v>24</c:v>
                </c:pt>
                <c:pt idx="5">
                  <c:v>22</c:v>
                </c:pt>
                <c:pt idx="6">
                  <c:v>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07-465C-90B1-6667B6BD5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5816959"/>
        <c:axId val="1735947791"/>
      </c:lineChart>
      <c:catAx>
        <c:axId val="173581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947791"/>
        <c:crosses val="autoZero"/>
        <c:auto val="1"/>
        <c:lblAlgn val="ctr"/>
        <c:lblOffset val="100"/>
        <c:noMultiLvlLbl val="0"/>
      </c:catAx>
      <c:valAx>
        <c:axId val="173594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81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Variazioni di peso dopo AHS AHAL BPD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7136482939632549E-2"/>
          <c:y val="0.17171296296296298"/>
          <c:w val="0.90286351706036749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1 anno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Foglio1!$B$2:$H$2</c:f>
              <c:numCache>
                <c:formatCode>General</c:formatCode>
                <c:ptCount val="7"/>
                <c:pt idx="0">
                  <c:v>0</c:v>
                </c:pt>
                <c:pt idx="1">
                  <c:v>0.5</c:v>
                </c:pt>
                <c:pt idx="2">
                  <c:v>5</c:v>
                </c:pt>
                <c:pt idx="3">
                  <c:v>34</c:v>
                </c:pt>
                <c:pt idx="4">
                  <c:v>46</c:v>
                </c:pt>
                <c:pt idx="5">
                  <c:v>14</c:v>
                </c:pt>
                <c:pt idx="6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07-465C-90B1-6667B6BD5D23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5 anni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Foglio1!$B$3:$H$3</c:f>
              <c:numCache>
                <c:formatCode>General</c:formatCode>
                <c:ptCount val="7"/>
                <c:pt idx="0">
                  <c:v>0</c:v>
                </c:pt>
                <c:pt idx="1">
                  <c:v>0.57999999999999996</c:v>
                </c:pt>
                <c:pt idx="2">
                  <c:v>3.5</c:v>
                </c:pt>
                <c:pt idx="3">
                  <c:v>24</c:v>
                </c:pt>
                <c:pt idx="4">
                  <c:v>46</c:v>
                </c:pt>
                <c:pt idx="5">
                  <c:v>27</c:v>
                </c:pt>
                <c:pt idx="6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07-465C-90B1-6667B6BD5D23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10 anni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Foglio1!$B$4:$H$4</c:f>
              <c:numCache>
                <c:formatCode>General</c:formatCode>
                <c:ptCount val="7"/>
                <c:pt idx="0">
                  <c:v>1</c:v>
                </c:pt>
                <c:pt idx="1">
                  <c:v>3.7</c:v>
                </c:pt>
                <c:pt idx="2">
                  <c:v>6.4</c:v>
                </c:pt>
                <c:pt idx="3">
                  <c:v>27</c:v>
                </c:pt>
                <c:pt idx="4">
                  <c:v>34</c:v>
                </c:pt>
                <c:pt idx="5">
                  <c:v>18.5</c:v>
                </c:pt>
                <c:pt idx="6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07-465C-90B1-6667B6BD5D23}"/>
            </c:ext>
          </c:extLst>
        </c:ser>
        <c:ser>
          <c:idx val="3"/>
          <c:order val="3"/>
          <c:tx>
            <c:strRef>
              <c:f>Foglio1!$A$5</c:f>
              <c:strCache>
                <c:ptCount val="1"/>
                <c:pt idx="0">
                  <c:v>20 anni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Foglio1!$B$5:$H$5</c:f>
              <c:numCache>
                <c:formatCode>General</c:formatCode>
                <c:ptCount val="7"/>
                <c:pt idx="0">
                  <c:v>1.9</c:v>
                </c:pt>
                <c:pt idx="1">
                  <c:v>7.5</c:v>
                </c:pt>
                <c:pt idx="2">
                  <c:v>4.7</c:v>
                </c:pt>
                <c:pt idx="3">
                  <c:v>30</c:v>
                </c:pt>
                <c:pt idx="4">
                  <c:v>24</c:v>
                </c:pt>
                <c:pt idx="5">
                  <c:v>22</c:v>
                </c:pt>
                <c:pt idx="6">
                  <c:v>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07-465C-90B1-6667B6BD5D23}"/>
            </c:ext>
          </c:extLst>
        </c:ser>
        <c:ser>
          <c:idx val="4"/>
          <c:order val="4"/>
          <c:tx>
            <c:strRef>
              <c:f>Foglio1!$A$6</c:f>
              <c:strCache>
                <c:ptCount val="1"/>
                <c:pt idx="0">
                  <c:v>30 anni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Foglio1!$B$1:$H$1</c:f>
              <c:strCache>
                <c:ptCount val="7"/>
                <c:pt idx="0">
                  <c:v>negativo</c:v>
                </c:pt>
                <c:pt idx="1">
                  <c:v>&lt;15</c:v>
                </c:pt>
                <c:pt idx="2">
                  <c:v>&lt;20</c:v>
                </c:pt>
                <c:pt idx="3">
                  <c:v>20-30</c:v>
                </c:pt>
                <c:pt idx="4">
                  <c:v>30-40</c:v>
                </c:pt>
                <c:pt idx="5">
                  <c:v>40-50</c:v>
                </c:pt>
                <c:pt idx="6">
                  <c:v>&gt; 50</c:v>
                </c:pt>
              </c:strCache>
            </c:strRef>
          </c:cat>
          <c:val>
            <c:numRef>
              <c:f>Foglio1!$B$6:$H$6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5</c:v>
                </c:pt>
                <c:pt idx="4">
                  <c:v>20</c:v>
                </c:pt>
                <c:pt idx="5">
                  <c:v>17</c:v>
                </c:pt>
                <c:pt idx="6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207-465C-90B1-6667B6BD5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5816959"/>
        <c:axId val="1735947791"/>
      </c:lineChart>
      <c:catAx>
        <c:axId val="1735816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947791"/>
        <c:crosses val="autoZero"/>
        <c:auto val="1"/>
        <c:lblAlgn val="ctr"/>
        <c:lblOffset val="100"/>
        <c:noMultiLvlLbl val="0"/>
      </c:catAx>
      <c:valAx>
        <c:axId val="1735947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581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24/02/2024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24/02/2024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>
            <a:extLst>
              <a:ext uri="{FF2B5EF4-FFF2-40B4-BE49-F238E27FC236}">
                <a16:creationId xmlns:a16="http://schemas.microsoft.com/office/drawing/2014/main" id="{A8848455-F017-84C3-C7AB-B8EB1769A77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5C0A638-7120-9216-BE4B-D4DF640923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75553" y="3841"/>
            <a:ext cx="1272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FE555B-AD41-AA83-7E7A-F79C393DE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36"/>
            <a:ext cx="4838007" cy="68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0D3D2-5058-4978-AE4E-380343039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F0DFE4-E5BD-41CF-B189-23FAFFCEC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F8016-D4E8-4393-A463-CB550D7B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E7A2C-1CF8-400E-A41B-9F4E4A86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83CCB3-996A-4F12-A4A2-5DE49A57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920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C5068-2A81-4424-9B29-C56DC088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D59046-80A9-4305-86BA-5BADE6E3E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709729-73D5-486F-8F09-EEDA67E1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23807F-D768-4346-9150-48D26CD57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9F7371-27C3-46E0-9C04-E1A730BE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668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B1FF32-21D9-43B0-A97B-F5A41A40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2C7F74-3AD6-4995-8465-D78AA424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157F3A-AEEC-47A8-AB06-5C68194E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171910-7420-4B00-B5F7-D961C187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74A942-6BB8-48BE-B796-8C7916E1D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172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D16804-EB75-4B67-97BA-A6E4E9A0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39C095-23FC-4B65-9C3A-0DDCB0F60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7A26B1-C5A1-47A1-AB83-AD626FD9B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9B650C-D1FB-4215-B990-CE4E53C37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B195A9-B963-43EB-BC4E-1148B52A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8B89B0-F9A5-455F-90F7-DC195B19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937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18625-89DE-41A5-A83B-CB75793E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DD52EA-F854-48D4-80EB-A2BCCB019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990CBB-F527-44B2-9D27-10BFB335E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5F42C49-2A21-42F8-9790-BB1BCD01C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4F724C-61F9-40F5-A9BF-C2841CE8A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B59C6E-1EF6-44B9-A12D-94FD5523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3284585-4E95-4FBE-9ECC-5616939E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7CD5FF-8364-4CBB-A388-D1ECC6E9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088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7B75B-81BC-43E6-AE77-16EF2FB0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D8D898-80AF-449E-AC07-1672FF7E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B66FD9-97E7-4A8B-A04E-2C624420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4483DE-4453-4BBE-96E5-ED295329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74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6C3FAC6-45AB-490C-A637-67E58AB7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20EC56-44FA-4B8B-A9AC-72F6040B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AF8857-0B06-4C20-A8EA-9F862C40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98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26AA2-2B22-48D5-8EE4-5518C6DF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213C74-2D2C-45F6-9CAC-9C0805FE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769E9BE-E113-4EF8-9D00-D83A63B58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81FEDA-A774-48F8-B44A-4EB50EAE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53CF52-56A7-480E-B8F5-CF716847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A44DDF-DC93-47A6-A23F-C11ED09B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913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8CE4F-A7DE-417D-B425-C051DC7E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156FF54-9297-41B6-9224-00E546803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E8777A-AABD-49B0-9DFC-368342303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00F3A7-DE1B-4308-B01D-176F1F1E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EB5016-C7A1-411D-9FE5-30311BA5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3FAD79-E719-4279-82E7-1797F2C1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41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A14B0-F245-4353-B044-799BA1D6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E45C07-7515-4889-A6DB-CC4D481F7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236B16-D4B9-4671-BD92-D2288340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24BCE4-5736-40AA-AA5E-14A05658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38A505-8C68-4111-AA5E-3B01DD4E5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824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8382CF-6060-4471-BBD0-99C040B51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AAE862-8506-413E-B7BF-4EC5EB5DB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8166BD-C003-4686-94AB-45D44E68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AD0BEC-A578-477C-A3C9-BC9118AC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E22A8D-3D2B-442F-B0E3-93FFBFD6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636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FF32D9A-2B56-888E-F7DF-63640009A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27"/>
          <a:stretch/>
        </p:blipFill>
        <p:spPr>
          <a:xfrm>
            <a:off x="9790" y="0"/>
            <a:ext cx="5128972" cy="6858000"/>
          </a:xfrm>
          <a:prstGeom prst="rect">
            <a:avLst/>
          </a:prstGeom>
        </p:spPr>
      </p:pic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85880" y="0"/>
            <a:ext cx="153926" cy="6858000"/>
          </a:xfrm>
          <a:prstGeom prst="rect">
            <a:avLst/>
          </a:prstGeom>
          <a:solidFill>
            <a:srgbClr val="F9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4B8159-058E-151F-6DF1-C3EF8A6FF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6"/>
          <a:stretch/>
        </p:blipFill>
        <p:spPr>
          <a:xfrm>
            <a:off x="-109056" y="0"/>
            <a:ext cx="5108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24/02/2024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EA789B-5DF2-4502-AB74-82A02A2A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BBC4AE-7CC5-4C61-8A5A-7849DE78E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3DD379-E809-46A8-8567-E8921FEAA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B5DC-CBD4-4FD4-88A0-0800977125FB}" type="datetimeFigureOut">
              <a:rPr lang="it-IT" smtClean="0"/>
              <a:t>24/02/2024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3A98AD-0991-4EF6-8FDA-827532464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EE7E21-6F8E-4B52-9D91-21398F65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206A-7C77-44C7-9864-15D7D5A065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co.papadia@unige.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3094" y="758952"/>
            <a:ext cx="5762586" cy="3227514"/>
          </a:xfrm>
        </p:spPr>
        <p:txBody>
          <a:bodyPr>
            <a:normAutofit fontScale="90000"/>
          </a:bodyPr>
          <a:lstStyle/>
          <a:p>
            <a:r>
              <a:rPr lang="it-IT" dirty="0"/>
              <a:t>Recupero ponderale dopo interventi malassorbitivi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3090" y="4359207"/>
            <a:ext cx="6298163" cy="1724349"/>
          </a:xfrm>
        </p:spPr>
        <p:txBody>
          <a:bodyPr>
            <a:normAutofit fontScale="70000" lnSpcReduction="20000"/>
          </a:bodyPr>
          <a:lstStyle/>
          <a:p>
            <a:r>
              <a:rPr lang="it-IT" sz="2800" b="1" cap="none" dirty="0">
                <a:solidFill>
                  <a:srgbClr val="FFC000"/>
                </a:solidFill>
              </a:rPr>
              <a:t>Francesco Saverio Papadia, MD, FACS, FEBS (</a:t>
            </a:r>
            <a:r>
              <a:rPr lang="it-IT" sz="2800" b="1" cap="none" dirty="0" err="1">
                <a:solidFill>
                  <a:srgbClr val="FFC000"/>
                </a:solidFill>
              </a:rPr>
              <a:t>SurgOnc</a:t>
            </a:r>
            <a:r>
              <a:rPr lang="it-IT" sz="2800" b="1" cap="none" dirty="0">
                <a:solidFill>
                  <a:srgbClr val="FFC000"/>
                </a:solidFill>
              </a:rPr>
              <a:t>)</a:t>
            </a:r>
          </a:p>
          <a:p>
            <a:r>
              <a:rPr lang="it-IT" sz="2800" b="1" cap="none" dirty="0">
                <a:solidFill>
                  <a:srgbClr val="FFC000"/>
                </a:solidFill>
              </a:rPr>
              <a:t>Dipartimento di Scienze Chirurgiche e Diagnostiche Integrate DISC</a:t>
            </a:r>
          </a:p>
          <a:p>
            <a:r>
              <a:rPr lang="it-IT" sz="2800" b="1" cap="none" dirty="0">
                <a:solidFill>
                  <a:srgbClr val="FFC000"/>
                </a:solidFill>
              </a:rPr>
              <a:t>Università degli Studi di Genova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EB38F433-78C4-189F-220F-4123A6083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DAILY ENERGY INTAKE HIGHER THAN DAILY ENERGY ABSORPTION CAPACITY</a:t>
            </a:r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64D548C0-BBC6-58B3-C878-2BBE9344D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27432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ABSORPTION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CAPACITY</a:t>
            </a:r>
          </a:p>
        </p:txBody>
      </p:sp>
      <p:sp>
        <p:nvSpPr>
          <p:cNvPr id="46084" name="Line 10">
            <a:extLst>
              <a:ext uri="{FF2B5EF4-FFF2-40B4-BE49-F238E27FC236}">
                <a16:creationId xmlns:a16="http://schemas.microsoft.com/office/drawing/2014/main" id="{A30E87E3-3B6A-F437-7B2F-53111F383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429000"/>
            <a:ext cx="8305800" cy="1588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085" name="Text Box 12">
            <a:extLst>
              <a:ext uri="{FF2B5EF4-FFF2-40B4-BE49-F238E27FC236}">
                <a16:creationId xmlns:a16="http://schemas.microsoft.com/office/drawing/2014/main" id="{2D4D6F8A-1E1E-EE6E-3903-31B629410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843213"/>
            <a:ext cx="6108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Arial" panose="020B0604020202020204" pitchFamily="34" charset="0"/>
              </a:rPr>
              <a:t>energy intestinal absorption threshold</a:t>
            </a:r>
          </a:p>
        </p:txBody>
      </p:sp>
      <p:sp>
        <p:nvSpPr>
          <p:cNvPr id="46086" name="Line 13">
            <a:extLst>
              <a:ext uri="{FF2B5EF4-FFF2-40B4-BE49-F238E27FC236}">
                <a16:creationId xmlns:a16="http://schemas.microsoft.com/office/drawing/2014/main" id="{8FB548D6-E5E5-E46C-8AD4-4AECDA432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6096000"/>
            <a:ext cx="1120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380C9023-18AA-9671-3770-DF87664E0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DAILY ENERGY INTAKE HIGHER THAN DAILY ENERGY ABSORPTION CAPACITY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DC0763C-B15B-D04F-0FAC-82AF7B413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27432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ABSORPTION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CAPACITY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28002B43-F54A-1AA0-BE5A-C5D75A73D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600200"/>
            <a:ext cx="2743200" cy="449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INTAKE</a:t>
            </a:r>
          </a:p>
        </p:txBody>
      </p:sp>
      <p:sp>
        <p:nvSpPr>
          <p:cNvPr id="47109" name="Line 7">
            <a:extLst>
              <a:ext uri="{FF2B5EF4-FFF2-40B4-BE49-F238E27FC236}">
                <a16:creationId xmlns:a16="http://schemas.microsoft.com/office/drawing/2014/main" id="{69A5CDD6-5AC7-88A6-9D72-DDD4C192A7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429000"/>
            <a:ext cx="8305800" cy="1588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110" name="Text Box 8">
            <a:extLst>
              <a:ext uri="{FF2B5EF4-FFF2-40B4-BE49-F238E27FC236}">
                <a16:creationId xmlns:a16="http://schemas.microsoft.com/office/drawing/2014/main" id="{05705E99-53AA-79A2-0C8B-C6BF20A8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843213"/>
            <a:ext cx="6108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Arial" panose="020B0604020202020204" pitchFamily="34" charset="0"/>
              </a:rPr>
              <a:t>energy intestinal absorption threshold</a:t>
            </a:r>
          </a:p>
        </p:txBody>
      </p:sp>
      <p:sp>
        <p:nvSpPr>
          <p:cNvPr id="47111" name="Line 9">
            <a:extLst>
              <a:ext uri="{FF2B5EF4-FFF2-40B4-BE49-F238E27FC236}">
                <a16:creationId xmlns:a16="http://schemas.microsoft.com/office/drawing/2014/main" id="{60F284FF-70BF-8707-4F9C-6AE7F8018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6096000"/>
            <a:ext cx="1120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81006BF0-917F-BB43-3D1B-BEBB0BD81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DAILY ENERGY INTAKE HIGHER THAN DAILY ENERGY ABSORPTION CAPACITY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F6D3933-B319-C168-B3AF-D460ED106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27432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ABSORPTION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CAPACITY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F3B27C8D-2B27-CAF9-90B2-0E190B574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600200"/>
            <a:ext cx="2743200" cy="449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INTAKE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8AEDFF96-4994-EEC0-7424-9A209057D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429000"/>
            <a:ext cx="28194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ABSORPTION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08250FC1-C7D3-0476-53D1-06A9EF96B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00200"/>
            <a:ext cx="2819400" cy="1828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MALABSORPTION</a:t>
            </a:r>
          </a:p>
        </p:txBody>
      </p:sp>
      <p:sp>
        <p:nvSpPr>
          <p:cNvPr id="48135" name="Line 7">
            <a:extLst>
              <a:ext uri="{FF2B5EF4-FFF2-40B4-BE49-F238E27FC236}">
                <a16:creationId xmlns:a16="http://schemas.microsoft.com/office/drawing/2014/main" id="{5F9A9DBD-48ED-9DBB-D2C8-F503824F0A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429000"/>
            <a:ext cx="8305800" cy="1588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ACBB22CB-77F6-581F-AF97-67C98232D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843213"/>
            <a:ext cx="6108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Arial" panose="020B0604020202020204" pitchFamily="34" charset="0"/>
              </a:rPr>
              <a:t>energy intestinal absorption threshold</a:t>
            </a:r>
          </a:p>
        </p:txBody>
      </p:sp>
      <p:sp>
        <p:nvSpPr>
          <p:cNvPr id="48137" name="Line 9">
            <a:extLst>
              <a:ext uri="{FF2B5EF4-FFF2-40B4-BE49-F238E27FC236}">
                <a16:creationId xmlns:a16="http://schemas.microsoft.com/office/drawing/2014/main" id="{2ABEABE9-B101-2C95-6B16-2169D9F00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6096000"/>
            <a:ext cx="1120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134701-319C-4EEC-9F12-1B67A636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322" y="36233"/>
            <a:ext cx="6281530" cy="233910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A43FEF4-E664-4DD2-AFBA-5504B081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767" y="2295939"/>
            <a:ext cx="9310183" cy="45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F16A3-339B-5745-E124-131B7CE2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457"/>
            <a:ext cx="12192000" cy="5859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24996-512A-ADDF-F653-441D42EAA416}"/>
              </a:ext>
            </a:extLst>
          </p:cNvPr>
          <p:cNvSpPr txBox="1"/>
          <p:nvPr/>
        </p:nvSpPr>
        <p:spPr>
          <a:xfrm>
            <a:off x="464128" y="5409096"/>
            <a:ext cx="10813472" cy="95410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At 10 years, 90% of the operated patients had a reduction of the initial excess 50%, with a rate of failure (ie, loss of 25% of excess) of 0.5%</a:t>
            </a:r>
          </a:p>
        </p:txBody>
      </p:sp>
    </p:spTree>
    <p:extLst>
      <p:ext uri="{BB962C8B-B14F-4D97-AF65-F5344CB8AC3E}">
        <p14:creationId xmlns:p14="http://schemas.microsoft.com/office/powerpoint/2010/main" val="120882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6425A-07BD-28D6-1934-7A980757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7" y="252413"/>
            <a:ext cx="9611226" cy="6353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199D1-ACF3-14AB-55A9-30FD30B50A2C}"/>
              </a:ext>
            </a:extLst>
          </p:cNvPr>
          <p:cNvSpPr txBox="1"/>
          <p:nvPr/>
        </p:nvSpPr>
        <p:spPr>
          <a:xfrm>
            <a:off x="579582" y="4378036"/>
            <a:ext cx="11217563" cy="95410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The average excess weight loss (EWL) at 10 years is 75%. In these 167 patients, 94% are in the satisfactory category (i.e. ≥50% excess weight loss</a:t>
            </a:r>
          </a:p>
        </p:txBody>
      </p:sp>
    </p:spTree>
    <p:extLst>
      <p:ext uri="{BB962C8B-B14F-4D97-AF65-F5344CB8AC3E}">
        <p14:creationId xmlns:p14="http://schemas.microsoft.com/office/powerpoint/2010/main" val="88325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BD0D0-6503-F035-EEA3-7D3F73FF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7763"/>
            <a:ext cx="8534400" cy="621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14ED1-D83E-503A-ED9C-7A7A7611425F}"/>
              </a:ext>
            </a:extLst>
          </p:cNvPr>
          <p:cNvSpPr txBox="1"/>
          <p:nvPr/>
        </p:nvSpPr>
        <p:spPr>
          <a:xfrm>
            <a:off x="881270" y="4735443"/>
            <a:ext cx="10550938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Repeat surgery for insufficient weight loss or weight regain was necessary in 20 patients (1.5%) </a:t>
            </a:r>
          </a:p>
        </p:txBody>
      </p:sp>
    </p:spTree>
    <p:extLst>
      <p:ext uri="{BB962C8B-B14F-4D97-AF65-F5344CB8AC3E}">
        <p14:creationId xmlns:p14="http://schemas.microsoft.com/office/powerpoint/2010/main" val="34297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260AC-52E1-200F-BDD4-B13237DFE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492557"/>
            <a:ext cx="9039225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80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FFA67CF-B2EC-E631-9EF3-70647A7D1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693" y="1268744"/>
            <a:ext cx="9012713" cy="4712216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E2CB46A0-0D7D-18B9-435B-EBEFBA55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12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cs typeface="Calibri Light"/>
              </a:rPr>
              <a:t>Long-</a:t>
            </a:r>
            <a:r>
              <a:rPr lang="it-IT" sz="2800" b="1" dirty="0" err="1">
                <a:cs typeface="Calibri Light"/>
              </a:rPr>
              <a:t>term</a:t>
            </a:r>
            <a:r>
              <a:rPr lang="it-IT" sz="2800" b="1" dirty="0">
                <a:cs typeface="Calibri Light"/>
              </a:rPr>
              <a:t> weight </a:t>
            </a:r>
            <a:r>
              <a:rPr lang="it-IT" sz="2800" b="1" dirty="0" err="1">
                <a:cs typeface="Calibri Light"/>
              </a:rPr>
              <a:t>loss</a:t>
            </a:r>
            <a:r>
              <a:rPr lang="it-IT" sz="2800" b="1" dirty="0">
                <a:cs typeface="Calibri Light"/>
              </a:rPr>
              <a:t> and weight </a:t>
            </a:r>
            <a:r>
              <a:rPr lang="it-IT" sz="2800" b="1" dirty="0" err="1">
                <a:cs typeface="Calibri Light"/>
              </a:rPr>
              <a:t>maintenance</a:t>
            </a:r>
            <a:r>
              <a:rPr lang="it-IT" sz="2800" b="1" dirty="0">
                <a:cs typeface="Calibri Light"/>
              </a:rPr>
              <a:t> after AHS-AHAL BPD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988B1-588F-2F2A-88BF-0BB3E4901911}"/>
              </a:ext>
            </a:extLst>
          </p:cNvPr>
          <p:cNvSpPr txBox="1"/>
          <p:nvPr/>
        </p:nvSpPr>
        <p:spPr>
          <a:xfrm>
            <a:off x="2666999" y="6014671"/>
            <a:ext cx="75203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Preop           1 year              5 years              10 years        20 years          30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06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22F12593-D66C-0CA5-1171-6903FFFD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cs typeface="Calibri Light"/>
              </a:rPr>
              <a:t>Long-</a:t>
            </a:r>
            <a:r>
              <a:rPr lang="it-IT" sz="2800" b="1" dirty="0" err="1">
                <a:cs typeface="Calibri Light"/>
              </a:rPr>
              <a:t>term</a:t>
            </a:r>
            <a:r>
              <a:rPr lang="it-IT" sz="2800" b="1" dirty="0">
                <a:cs typeface="Calibri Light"/>
              </a:rPr>
              <a:t> weight </a:t>
            </a:r>
            <a:r>
              <a:rPr lang="it-IT" sz="2800" b="1" dirty="0" err="1">
                <a:cs typeface="Calibri Light"/>
              </a:rPr>
              <a:t>loss</a:t>
            </a:r>
            <a:r>
              <a:rPr lang="it-IT" sz="2800" b="1" dirty="0">
                <a:cs typeface="Calibri Light"/>
              </a:rPr>
              <a:t> and weight </a:t>
            </a:r>
            <a:r>
              <a:rPr lang="it-IT" sz="2800" b="1" dirty="0" err="1">
                <a:cs typeface="Calibri Light"/>
              </a:rPr>
              <a:t>maintenance</a:t>
            </a:r>
            <a:r>
              <a:rPr lang="it-IT" sz="2800" b="1" dirty="0">
                <a:cs typeface="Calibri Light"/>
              </a:rPr>
              <a:t> after AHS-AHAL BPD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67C8FC2-41D4-C0DE-73B2-1B54A391FFCA}"/>
              </a:ext>
            </a:extLst>
          </p:cNvPr>
          <p:cNvGraphicFramePr>
            <a:graphicFrameLocks noGrp="1"/>
          </p:cNvGraphicFramePr>
          <p:nvPr/>
        </p:nvGraphicFramePr>
        <p:xfrm>
          <a:off x="5627370" y="3108960"/>
          <a:ext cx="937260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7260">
                  <a:extLst>
                    <a:ext uri="{9D8B030D-6E8A-4147-A177-3AD203B41FA5}">
                      <a16:colId xmlns:a16="http://schemas.microsoft.com/office/drawing/2014/main" val="462481837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31.8 (18.5-54.6)</a:t>
                      </a:r>
                      <a:endParaRPr lang="en-GB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989758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8816154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83E23A7-4344-59A3-9627-E497FA572E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25961"/>
              </p:ext>
            </p:extLst>
          </p:nvPr>
        </p:nvGraphicFramePr>
        <p:xfrm>
          <a:off x="227462" y="1080448"/>
          <a:ext cx="11807425" cy="5233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1007">
                  <a:extLst>
                    <a:ext uri="{9D8B030D-6E8A-4147-A177-3AD203B41FA5}">
                      <a16:colId xmlns:a16="http://schemas.microsoft.com/office/drawing/2014/main" val="4205283012"/>
                    </a:ext>
                  </a:extLst>
                </a:gridCol>
                <a:gridCol w="1820878">
                  <a:extLst>
                    <a:ext uri="{9D8B030D-6E8A-4147-A177-3AD203B41FA5}">
                      <a16:colId xmlns:a16="http://schemas.microsoft.com/office/drawing/2014/main" val="3363270083"/>
                    </a:ext>
                  </a:extLst>
                </a:gridCol>
                <a:gridCol w="1387833">
                  <a:extLst>
                    <a:ext uri="{9D8B030D-6E8A-4147-A177-3AD203B41FA5}">
                      <a16:colId xmlns:a16="http://schemas.microsoft.com/office/drawing/2014/main" val="420957860"/>
                    </a:ext>
                  </a:extLst>
                </a:gridCol>
                <a:gridCol w="1437376">
                  <a:extLst>
                    <a:ext uri="{9D8B030D-6E8A-4147-A177-3AD203B41FA5}">
                      <a16:colId xmlns:a16="http://schemas.microsoft.com/office/drawing/2014/main" val="2106834861"/>
                    </a:ext>
                  </a:extLst>
                </a:gridCol>
                <a:gridCol w="1612506">
                  <a:extLst>
                    <a:ext uri="{9D8B030D-6E8A-4147-A177-3AD203B41FA5}">
                      <a16:colId xmlns:a16="http://schemas.microsoft.com/office/drawing/2014/main" val="2661213802"/>
                    </a:ext>
                  </a:extLst>
                </a:gridCol>
                <a:gridCol w="1612506">
                  <a:extLst>
                    <a:ext uri="{9D8B030D-6E8A-4147-A177-3AD203B41FA5}">
                      <a16:colId xmlns:a16="http://schemas.microsoft.com/office/drawing/2014/main" val="2202923824"/>
                    </a:ext>
                  </a:extLst>
                </a:gridCol>
                <a:gridCol w="1505319">
                  <a:extLst>
                    <a:ext uri="{9D8B030D-6E8A-4147-A177-3AD203B41FA5}">
                      <a16:colId xmlns:a16="http://schemas.microsoft.com/office/drawing/2014/main" val="3280347829"/>
                    </a:ext>
                  </a:extLst>
                </a:gridCol>
              </a:tblGrid>
              <a:tr h="46428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Follow-up: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Preoperatively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 year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 years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 years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 years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 years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4336132"/>
                  </a:ext>
                </a:extLst>
              </a:tr>
              <a:tr h="13928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BMI (kg/m</a:t>
                      </a:r>
                      <a:r>
                        <a:rPr lang="en-GB" sz="2000" baseline="30000" dirty="0">
                          <a:effectLst/>
                        </a:rPr>
                        <a:t>2</a:t>
                      </a:r>
                      <a:r>
                        <a:rPr lang="en-GB" sz="2000" dirty="0">
                          <a:effectLst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41.8 (32.0-74.0)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32.8 (20.1-52.6)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31.2 (22.1-51.4)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31.8 (18.5-54.6)</a:t>
                      </a:r>
                      <a:endParaRPr lang="en-US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31.9 (20.4- 57.8)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30.8 (16.2-42.7)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572692"/>
                  </a:ext>
                </a:extLst>
              </a:tr>
              <a:tr h="46428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% Excess BMI loss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67.1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73.8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71.5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75.6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669293"/>
                  </a:ext>
                </a:extLst>
              </a:tr>
              <a:tr h="1392865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Percent of total weight loss (%TWL)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en-GB" sz="20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32.8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34.3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37.7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9345522"/>
                  </a:ext>
                </a:extLst>
              </a:tr>
              <a:tr h="46428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l-GR" sz="2000" dirty="0">
                          <a:effectLst/>
                        </a:rPr>
                        <a:t>Δ</a:t>
                      </a:r>
                      <a:r>
                        <a:rPr lang="en-GB" sz="2000" dirty="0">
                          <a:effectLst/>
                        </a:rPr>
                        <a:t>BMI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17.5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17.0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17.2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0610080"/>
                  </a:ext>
                </a:extLst>
              </a:tr>
              <a:tr h="46428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Nr. of patients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79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71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8723E1-2E1A-4C93-8DE9-0BA42C33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5453946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dirty="0"/>
              <a:t>Nessun conflitto di interesse da dichiarare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A09F86-282E-4EA6-AD0E-3F6F27ECB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91" y="507769"/>
            <a:ext cx="11559018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03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0173E6-5BC1-B9FD-CBFD-1E43C0C4B6CD}"/>
              </a:ext>
            </a:extLst>
          </p:cNvPr>
          <p:cNvSpPr txBox="1"/>
          <p:nvPr/>
        </p:nvSpPr>
        <p:spPr>
          <a:xfrm>
            <a:off x="4114891" y="472097"/>
            <a:ext cx="3645550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4000" dirty="0"/>
              <a:t>TWL% dopo BPD</a:t>
            </a:r>
            <a:endParaRPr lang="it-IT" sz="4000">
              <a:cs typeface="Calibri" panose="020F050202020403020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11BF32-2602-5FE1-6025-53C5F85EE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852337"/>
              </p:ext>
            </p:extLst>
          </p:nvPr>
        </p:nvGraphicFramePr>
        <p:xfrm>
          <a:off x="55217" y="2352260"/>
          <a:ext cx="12102132" cy="2225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79815155"/>
                    </a:ext>
                  </a:extLst>
                </a:gridCol>
                <a:gridCol w="1546086">
                  <a:extLst>
                    <a:ext uri="{9D8B030D-6E8A-4147-A177-3AD203B41FA5}">
                      <a16:colId xmlns:a16="http://schemas.microsoft.com/office/drawing/2014/main" val="1061060029"/>
                    </a:ext>
                  </a:extLst>
                </a:gridCol>
                <a:gridCol w="1404712">
                  <a:extLst>
                    <a:ext uri="{9D8B030D-6E8A-4147-A177-3AD203B41FA5}">
                      <a16:colId xmlns:a16="http://schemas.microsoft.com/office/drawing/2014/main" val="1031328177"/>
                    </a:ext>
                  </a:extLst>
                </a:gridCol>
                <a:gridCol w="1512767">
                  <a:extLst>
                    <a:ext uri="{9D8B030D-6E8A-4147-A177-3AD203B41FA5}">
                      <a16:colId xmlns:a16="http://schemas.microsoft.com/office/drawing/2014/main" val="3831383030"/>
                    </a:ext>
                  </a:extLst>
                </a:gridCol>
                <a:gridCol w="1512767">
                  <a:extLst>
                    <a:ext uri="{9D8B030D-6E8A-4147-A177-3AD203B41FA5}">
                      <a16:colId xmlns:a16="http://schemas.microsoft.com/office/drawing/2014/main" val="2953588212"/>
                    </a:ext>
                  </a:extLst>
                </a:gridCol>
                <a:gridCol w="1512767">
                  <a:extLst>
                    <a:ext uri="{9D8B030D-6E8A-4147-A177-3AD203B41FA5}">
                      <a16:colId xmlns:a16="http://schemas.microsoft.com/office/drawing/2014/main" val="2111443746"/>
                    </a:ext>
                  </a:extLst>
                </a:gridCol>
                <a:gridCol w="1256195">
                  <a:extLst>
                    <a:ext uri="{9D8B030D-6E8A-4147-A177-3AD203B41FA5}">
                      <a16:colId xmlns:a16="http://schemas.microsoft.com/office/drawing/2014/main" val="3606684543"/>
                    </a:ext>
                  </a:extLst>
                </a:gridCol>
                <a:gridCol w="1769338">
                  <a:extLst>
                    <a:ext uri="{9D8B030D-6E8A-4147-A177-3AD203B41FA5}">
                      <a16:colId xmlns:a16="http://schemas.microsoft.com/office/drawing/2014/main" val="1698070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TWL%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negativo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40-50%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dirty="0"/>
                        <a:t>&gt;50%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872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 anno (186 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0.5%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5% (11)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34% (63)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46% (85)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14% 826)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0.5% (1)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288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 anni (181 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3.5% 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24% (41)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46% (79)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46 (27%)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3% 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44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anni (108 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3.7%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6.4% 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27% (29)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34% (37)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18.5% (20)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6.5% (7)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74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 anni (106 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1.9% (2; 13%)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7.5% (8)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4.7%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30% (32)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24% (25)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22% (23)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7.5% (8)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10539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30 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33% (22 %&gt; 60)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83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46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E8C8EEB-9511-4ACD-B3C2-0E335F7AEC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213737"/>
              </p:ext>
            </p:extLst>
          </p:nvPr>
        </p:nvGraphicFramePr>
        <p:xfrm>
          <a:off x="520117" y="251670"/>
          <a:ext cx="10813409" cy="638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5224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E8C8EEB-9511-4ACD-B3C2-0E335F7AEC69}"/>
              </a:ext>
            </a:extLst>
          </p:cNvPr>
          <p:cNvGraphicFramePr>
            <a:graphicFrameLocks/>
          </p:cNvGraphicFramePr>
          <p:nvPr/>
        </p:nvGraphicFramePr>
        <p:xfrm>
          <a:off x="520117" y="251670"/>
          <a:ext cx="10813409" cy="638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484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E8C8EEB-9511-4ACD-B3C2-0E335F7AEC69}"/>
              </a:ext>
            </a:extLst>
          </p:cNvPr>
          <p:cNvGraphicFramePr>
            <a:graphicFrameLocks/>
          </p:cNvGraphicFramePr>
          <p:nvPr/>
        </p:nvGraphicFramePr>
        <p:xfrm>
          <a:off x="520117" y="251670"/>
          <a:ext cx="10813409" cy="638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9333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E8C8EEB-9511-4ACD-B3C2-0E335F7AEC69}"/>
              </a:ext>
            </a:extLst>
          </p:cNvPr>
          <p:cNvGraphicFramePr>
            <a:graphicFrameLocks/>
          </p:cNvGraphicFramePr>
          <p:nvPr/>
        </p:nvGraphicFramePr>
        <p:xfrm>
          <a:off x="520117" y="251670"/>
          <a:ext cx="10813409" cy="638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200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AE8C8EEB-9511-4ACD-B3C2-0E335F7AEC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195370"/>
              </p:ext>
            </p:extLst>
          </p:nvPr>
        </p:nvGraphicFramePr>
        <p:xfrm>
          <a:off x="520117" y="251670"/>
          <a:ext cx="10813409" cy="6384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941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59CCF6-4AA4-38F6-EF74-117E7B29F865}"/>
              </a:ext>
            </a:extLst>
          </p:cNvPr>
          <p:cNvSpPr txBox="1"/>
          <p:nvPr/>
        </p:nvSpPr>
        <p:spPr>
          <a:xfrm>
            <a:off x="525296" y="1332309"/>
            <a:ext cx="11011711" cy="66633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it-IT" sz="2800" dirty="0"/>
              <a:t>dieta eccessivamente ricca in zuccheri semplici, o alcool (cave: la soglia di </a:t>
            </a:r>
            <a:r>
              <a:rPr lang="it-IT" sz="2800" dirty="0" err="1"/>
              <a:t>malassobimento</a:t>
            </a:r>
            <a:r>
              <a:rPr lang="it-IT" sz="2800" dirty="0"/>
              <a:t> è un</a:t>
            </a:r>
            <a:r>
              <a:rPr lang="it-IT" sz="2800" i="1" dirty="0"/>
              <a:t> modello</a:t>
            </a:r>
            <a:r>
              <a:rPr lang="it-IT" sz="2800" dirty="0"/>
              <a:t>)</a:t>
            </a:r>
            <a:endParaRPr lang="en-US" sz="2800" dirty="0">
              <a:cs typeface="Calibri" panose="020F0502020204030204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it-IT" sz="2800" b="1" dirty="0"/>
              <a:t>grazing, </a:t>
            </a:r>
            <a:r>
              <a:rPr lang="it-IT" sz="2800" b="1" err="1"/>
              <a:t>nibbling</a:t>
            </a:r>
            <a:r>
              <a:rPr lang="it-IT" sz="2800" b="1" i="1" dirty="0"/>
              <a:t> (Prader-Willi-</a:t>
            </a:r>
            <a:r>
              <a:rPr lang="it-IT" sz="2800" b="1" i="1" err="1"/>
              <a:t>Syndrome</a:t>
            </a:r>
            <a:r>
              <a:rPr lang="it-IT" sz="2800" b="1" i="1" dirty="0"/>
              <a:t>)</a:t>
            </a:r>
            <a:endParaRPr lang="en-US" sz="2800" b="1">
              <a:cs typeface="Calibri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it-IT" sz="2800" dirty="0"/>
              <a:t>variazione della composizione corporea con riduzione del REE (</a:t>
            </a:r>
            <a:r>
              <a:rPr lang="it-IT" sz="2800" i="1" dirty="0"/>
              <a:t>invecchiamento, menopausa, iatrogeno</a:t>
            </a:r>
            <a:r>
              <a:rPr lang="it-IT" sz="2800" dirty="0"/>
              <a:t>)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it-IT" sz="2800" b="1" i="1" dirty="0"/>
              <a:t>Errore </a:t>
            </a:r>
            <a:r>
              <a:rPr lang="it-IT" sz="2800" b="1" dirty="0"/>
              <a:t>nelle misurazioni intestinali o nella resezione gastrica (</a:t>
            </a:r>
            <a:r>
              <a:rPr lang="it-IT" sz="2800" b="1" err="1"/>
              <a:t>pouch</a:t>
            </a:r>
            <a:r>
              <a:rPr lang="it-IT" sz="2800" b="1" dirty="0"/>
              <a:t> di dimensioni eccessive) con creazione di soglia di malassorbimento inadeguata</a:t>
            </a:r>
            <a:endParaRPr lang="en-US" sz="2800" b="1">
              <a:cs typeface="Calibri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it-IT" sz="2800" dirty="0"/>
              <a:t>eccessivo adattamento intestinale con recupero della capacità di assorbimento di </a:t>
            </a:r>
            <a:r>
              <a:rPr lang="it-IT" sz="2800" i="1" dirty="0"/>
              <a:t>calorie (cave! È possibile recupero di peso e deficit nutrizionale!)</a:t>
            </a:r>
            <a:endParaRPr lang="en-US" sz="2800" dirty="0"/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endParaRPr lang="it-IT" sz="2800" dirty="0">
              <a:cs typeface="Calibri" panose="020F0502020204030204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endParaRPr lang="it-IT" sz="2800" dirty="0">
              <a:cs typeface="Calibri" panose="020F0502020204030204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endParaRPr lang="it-IT" sz="2800" dirty="0">
              <a:cs typeface="Calibri" panose="020F0502020204030204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75345E-B034-5F5A-3ED9-B991A1C7B1DE}"/>
              </a:ext>
            </a:extLst>
          </p:cNvPr>
          <p:cNvSpPr txBox="1"/>
          <p:nvPr/>
        </p:nvSpPr>
        <p:spPr>
          <a:xfrm>
            <a:off x="564203" y="257935"/>
            <a:ext cx="10807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/>
              <a:t>Cause di recupero di peso dopo chirurgia </a:t>
            </a:r>
            <a:r>
              <a:rPr lang="it-IT" sz="3600" dirty="0" err="1"/>
              <a:t>ipoassorbitiva</a:t>
            </a:r>
            <a:r>
              <a:rPr lang="it-IT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2AF753-4001-C5B0-B0F2-7A317067BB69}"/>
              </a:ext>
            </a:extLst>
          </p:cNvPr>
          <p:cNvSpPr txBox="1"/>
          <p:nvPr/>
        </p:nvSpPr>
        <p:spPr>
          <a:xfrm>
            <a:off x="402014" y="467268"/>
            <a:ext cx="1102658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cs typeface="Calibri"/>
              </a:rPr>
              <a:t>Opzioni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revisionali</a:t>
            </a:r>
            <a:r>
              <a:rPr lang="en-US" sz="3600" b="1" dirty="0">
                <a:cs typeface="Calibri"/>
              </a:rPr>
              <a:t> per </a:t>
            </a:r>
            <a:r>
              <a:rPr lang="en-US" sz="3600" b="1" dirty="0" err="1">
                <a:cs typeface="Calibri"/>
              </a:rPr>
              <a:t>perdita</a:t>
            </a:r>
            <a:r>
              <a:rPr lang="en-US" sz="3600" b="1" dirty="0">
                <a:cs typeface="Calibri"/>
              </a:rPr>
              <a:t> di peso </a:t>
            </a:r>
            <a:r>
              <a:rPr lang="en-US" sz="3600" b="1" dirty="0" err="1">
                <a:cs typeface="Calibri"/>
              </a:rPr>
              <a:t>insufficiente</a:t>
            </a:r>
            <a:r>
              <a:rPr lang="en-US" sz="3600" b="1" dirty="0">
                <a:cs typeface="Calibri"/>
              </a:rPr>
              <a:t> o </a:t>
            </a:r>
            <a:r>
              <a:rPr lang="en-US" sz="3600" b="1" dirty="0" err="1">
                <a:cs typeface="Calibri"/>
              </a:rPr>
              <a:t>recupero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ponderale</a:t>
            </a:r>
            <a:endParaRPr lang="en-US" sz="3600" b="1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99DF1-F8E3-0735-1807-4DBE4C7B249E}"/>
              </a:ext>
            </a:extLst>
          </p:cNvPr>
          <p:cNvSpPr txBox="1"/>
          <p:nvPr/>
        </p:nvSpPr>
        <p:spPr>
          <a:xfrm>
            <a:off x="260454" y="2770909"/>
            <a:ext cx="11397648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2800" dirty="0" err="1">
                <a:cs typeface="Calibri"/>
              </a:rPr>
              <a:t>Aggiungere</a:t>
            </a:r>
            <a:r>
              <a:rPr lang="en-US" sz="2800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malassorbimento</a:t>
            </a:r>
            <a:r>
              <a:rPr lang="en-US" sz="2800" b="1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(</a:t>
            </a:r>
            <a:r>
              <a:rPr lang="en-US" sz="2800" dirty="0" err="1">
                <a:cs typeface="Calibri"/>
              </a:rPr>
              <a:t>accorciamento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tratto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comune</a:t>
            </a:r>
            <a:r>
              <a:rPr lang="en-US" sz="2800" dirty="0">
                <a:cs typeface="Calibri"/>
              </a:rPr>
              <a:t>/ </a:t>
            </a:r>
            <a:r>
              <a:rPr lang="en-US" sz="2800" dirty="0" err="1">
                <a:cs typeface="Calibri"/>
              </a:rPr>
              <a:t>allungamento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tratto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biliopancreatico</a:t>
            </a:r>
            <a:r>
              <a:rPr lang="en-US" sz="2800" dirty="0">
                <a:cs typeface="Calibri"/>
              </a:rPr>
              <a:t>)</a:t>
            </a:r>
            <a:endParaRPr lang="en-US"/>
          </a:p>
          <a:p>
            <a:endParaRPr lang="en-US" sz="2800" dirty="0">
              <a:cs typeface="Calibri"/>
            </a:endParaRPr>
          </a:p>
          <a:p>
            <a:pPr marL="457200" indent="-457200">
              <a:buFont typeface="Calibri"/>
              <a:buChar char="-"/>
            </a:pPr>
            <a:r>
              <a:rPr lang="en-US" sz="2800" dirty="0" err="1">
                <a:cs typeface="Calibri"/>
              </a:rPr>
              <a:t>Aggiungere</a:t>
            </a:r>
            <a:r>
              <a:rPr lang="en-US" sz="2800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restrizione</a:t>
            </a:r>
            <a:r>
              <a:rPr lang="en-US" sz="2800" dirty="0">
                <a:cs typeface="Calibri"/>
              </a:rPr>
              <a:t> (re-sleeve)</a:t>
            </a:r>
          </a:p>
          <a:p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393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C9C80-8880-8759-CF38-563C6321F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10" y="0"/>
            <a:ext cx="7468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47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87DF40-7B29-B67B-EF13-B660E0FB2FBA}"/>
              </a:ext>
            </a:extLst>
          </p:cNvPr>
          <p:cNvSpPr txBox="1"/>
          <p:nvPr/>
        </p:nvSpPr>
        <p:spPr>
          <a:xfrm>
            <a:off x="924296" y="894608"/>
            <a:ext cx="10274134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 dirty="0"/>
              <a:t>"The initial results were disappointing in terms of weight loss; thus, the TALL in the subsequent patients was shortened further to 250 cm with a common channel of 100 cm...."</a:t>
            </a:r>
            <a:endParaRPr lang="en-US" sz="3200" i="1" dirty="0">
              <a:cs typeface="Calibri" panose="020F0502020204030204"/>
            </a:endParaRPr>
          </a:p>
          <a:p>
            <a:endParaRPr lang="en-US" sz="3200" i="1" dirty="0">
              <a:cs typeface="Calibri" panose="020F0502020204030204"/>
            </a:endParaRPr>
          </a:p>
          <a:p>
            <a:endParaRPr lang="en-US" sz="3200" i="1" dirty="0">
              <a:cs typeface="Calibri" panose="020F0502020204030204"/>
            </a:endParaRPr>
          </a:p>
          <a:p>
            <a:r>
              <a:rPr lang="en-US" sz="3200" i="1" dirty="0">
                <a:cs typeface="Calibri" panose="020F0502020204030204"/>
              </a:rPr>
              <a:t>"...</a:t>
            </a:r>
            <a:r>
              <a:rPr lang="en-US" sz="3200" i="1" dirty="0">
                <a:ea typeface="+mn-lt"/>
                <a:cs typeface="+mn-lt"/>
              </a:rPr>
              <a:t>However, due to an increased prevalence of malnutrition, we decided in the subsequent patients to transpose the AL to 150 cm from the ileocecal valve instead, thereby creating a TALL of 300 cm..."</a:t>
            </a:r>
          </a:p>
          <a:p>
            <a:endParaRPr lang="en-US" sz="3200" i="1" dirty="0">
              <a:cs typeface="Calibri" panose="020F0502020204030204"/>
            </a:endParaRPr>
          </a:p>
          <a:p>
            <a:endParaRPr lang="en-US" sz="3200" i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57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1">
            <a:extLst>
              <a:ext uri="{FF2B5EF4-FFF2-40B4-BE49-F238E27FC236}">
                <a16:creationId xmlns:a16="http://schemas.microsoft.com/office/drawing/2014/main" id="{F48C096B-A891-4295-B5C5-84CCE3B0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0"/>
            <a:ext cx="869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D0EFA7-9C7B-CFB1-5AD3-FFDD8EF82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997" y="0"/>
            <a:ext cx="6592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59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A482E6-29F4-3CD8-5B2D-ECAB9710A38A}"/>
              </a:ext>
            </a:extLst>
          </p:cNvPr>
          <p:cNvSpPr txBox="1"/>
          <p:nvPr/>
        </p:nvSpPr>
        <p:spPr>
          <a:xfrm>
            <a:off x="600636" y="1246095"/>
            <a:ext cx="1063214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err="1">
                <a:cs typeface="Calibri"/>
              </a:rPr>
              <a:t>Conferma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che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esiste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una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soglia</a:t>
            </a:r>
            <a:r>
              <a:rPr lang="en-US" sz="4000" dirty="0">
                <a:cs typeface="Calibri"/>
              </a:rPr>
              <a:t> di </a:t>
            </a:r>
            <a:r>
              <a:rPr lang="en-US" sz="4000" dirty="0" err="1">
                <a:cs typeface="Calibri"/>
              </a:rPr>
              <a:t>assorbimento</a:t>
            </a:r>
            <a:r>
              <a:rPr lang="en-US" sz="4000" dirty="0">
                <a:cs typeface="Calibri"/>
              </a:rPr>
              <a:t> </a:t>
            </a:r>
            <a:r>
              <a:rPr lang="en-US" sz="4000" dirty="0" err="1">
                <a:cs typeface="Calibri"/>
              </a:rPr>
              <a:t>intestinale</a:t>
            </a:r>
            <a:r>
              <a:rPr lang="en-US" sz="4000" dirty="0">
                <a:cs typeface="Calibri"/>
              </a:rPr>
              <a:t>, e </a:t>
            </a:r>
            <a:r>
              <a:rPr lang="en-US" sz="4000" dirty="0" err="1">
                <a:cs typeface="Calibri"/>
              </a:rPr>
              <a:t>che</a:t>
            </a:r>
            <a:r>
              <a:rPr lang="en-US" sz="4000" dirty="0">
                <a:cs typeface="Calibri"/>
              </a:rPr>
              <a:t> il </a:t>
            </a:r>
            <a:r>
              <a:rPr lang="en-US" sz="4000" dirty="0" err="1">
                <a:cs typeface="Calibri"/>
              </a:rPr>
              <a:t>malassorbimento</a:t>
            </a:r>
            <a:r>
              <a:rPr lang="en-US" sz="4000" dirty="0">
                <a:cs typeface="Calibri"/>
              </a:rPr>
              <a:t> è un </a:t>
            </a:r>
            <a:r>
              <a:rPr lang="en-US" sz="4000" dirty="0" err="1">
                <a:cs typeface="Calibri"/>
              </a:rPr>
              <a:t>fenomeno</a:t>
            </a:r>
            <a:r>
              <a:rPr lang="en-US" sz="4000" dirty="0">
                <a:cs typeface="Calibri"/>
              </a:rPr>
              <a:t> </a:t>
            </a:r>
            <a:r>
              <a:rPr lang="en-US" sz="4000" i="1" dirty="0">
                <a:cs typeface="Calibri"/>
              </a:rPr>
              <a:t>"on-off", e</a:t>
            </a:r>
            <a:r>
              <a:rPr lang="en-US" sz="4000" b="1" i="1" dirty="0">
                <a:cs typeface="Calibri"/>
              </a:rPr>
              <a:t> compare solo al di sotto di </a:t>
            </a:r>
            <a:r>
              <a:rPr lang="en-US" sz="4000" b="1" i="1" dirty="0" err="1">
                <a:cs typeface="Calibri"/>
              </a:rPr>
              <a:t>una</a:t>
            </a:r>
            <a:r>
              <a:rPr lang="en-US" sz="4000" b="1" i="1" dirty="0">
                <a:cs typeface="Calibri"/>
              </a:rPr>
              <a:t> </a:t>
            </a:r>
            <a:r>
              <a:rPr lang="en-US" sz="4000" b="1" i="1" dirty="0" err="1">
                <a:cs typeface="Calibri"/>
              </a:rPr>
              <a:t>specifica</a:t>
            </a:r>
            <a:r>
              <a:rPr lang="en-US" sz="4000" b="1" i="1" dirty="0">
                <a:cs typeface="Calibri"/>
              </a:rPr>
              <a:t> </a:t>
            </a:r>
            <a:r>
              <a:rPr lang="en-US" sz="4000" b="1" i="1" dirty="0" err="1">
                <a:cs typeface="Calibri"/>
              </a:rPr>
              <a:t>lunghezza</a:t>
            </a:r>
            <a:r>
              <a:rPr lang="en-US" sz="4000" b="1" i="1" dirty="0">
                <a:cs typeface="Calibri"/>
              </a:rPr>
              <a:t> </a:t>
            </a:r>
            <a:r>
              <a:rPr lang="en-US" sz="4000" b="1" i="1" dirty="0" err="1">
                <a:cs typeface="Calibri"/>
              </a:rPr>
              <a:t>intestinale</a:t>
            </a:r>
            <a:r>
              <a:rPr lang="en-US" sz="4000" b="1" i="1" dirty="0">
                <a:cs typeface="Calibri"/>
              </a:rPr>
              <a:t>, </a:t>
            </a:r>
            <a:r>
              <a:rPr lang="en-US" sz="4000" b="1" i="1" dirty="0" err="1">
                <a:cs typeface="Calibri"/>
              </a:rPr>
              <a:t>corrispondente</a:t>
            </a:r>
            <a:r>
              <a:rPr lang="en-US" sz="4000" b="1" i="1" dirty="0">
                <a:cs typeface="Calibri"/>
              </a:rPr>
              <a:t> </a:t>
            </a:r>
            <a:r>
              <a:rPr lang="en-US" sz="4000" b="1" i="1" dirty="0" err="1">
                <a:cs typeface="Calibri"/>
              </a:rPr>
              <a:t>alla</a:t>
            </a:r>
            <a:r>
              <a:rPr lang="en-US" sz="4000" b="1" i="1" dirty="0">
                <a:cs typeface="Calibri"/>
              </a:rPr>
              <a:t> </a:t>
            </a:r>
            <a:r>
              <a:rPr lang="en-US" sz="4000" b="1" i="1" dirty="0" err="1">
                <a:cs typeface="Calibri"/>
              </a:rPr>
              <a:t>capacità</a:t>
            </a:r>
            <a:r>
              <a:rPr lang="en-US" sz="4000" b="1" i="1" dirty="0">
                <a:cs typeface="Calibri"/>
              </a:rPr>
              <a:t> </a:t>
            </a:r>
            <a:r>
              <a:rPr lang="en-US" sz="4000" b="1" i="1" dirty="0" err="1">
                <a:cs typeface="Calibri"/>
              </a:rPr>
              <a:t>massima</a:t>
            </a:r>
            <a:r>
              <a:rPr lang="en-US" sz="4000" b="1" i="1" dirty="0">
                <a:cs typeface="Calibri"/>
              </a:rPr>
              <a:t> di </a:t>
            </a:r>
            <a:r>
              <a:rPr lang="en-US" sz="4000" b="1" i="1" dirty="0" err="1">
                <a:cs typeface="Calibri"/>
              </a:rPr>
              <a:t>assorbimento</a:t>
            </a:r>
            <a:endParaRPr lang="en-US" sz="4000" b="1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485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31895-A37E-93FB-DD31-8DAD0B2B1DDA}"/>
              </a:ext>
            </a:extLst>
          </p:cNvPr>
          <p:cNvSpPr txBox="1"/>
          <p:nvPr/>
        </p:nvSpPr>
        <p:spPr>
          <a:xfrm>
            <a:off x="350322" y="1894114"/>
            <a:ext cx="1141218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i="1" dirty="0"/>
              <a:t>"However, higher incidence of vitamin deficiencies and malnutrition were noted in the TALL 250-cm group (50.0% and 35.4%., respectively) versus the TALL 300-cm group (33.3% and 14.3% respectively)."</a:t>
            </a:r>
          </a:p>
        </p:txBody>
      </p:sp>
    </p:spTree>
    <p:extLst>
      <p:ext uri="{BB962C8B-B14F-4D97-AF65-F5344CB8AC3E}">
        <p14:creationId xmlns:p14="http://schemas.microsoft.com/office/powerpoint/2010/main" val="1118008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9B3B8-F81E-1E24-4AD5-FE3DB3EA5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21" y="0"/>
            <a:ext cx="7981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4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8C8EE8D-6DF5-41FC-84BC-E47376A6B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329756"/>
              </p:ext>
            </p:extLst>
          </p:nvPr>
        </p:nvGraphicFramePr>
        <p:xfrm>
          <a:off x="419450" y="-8389"/>
          <a:ext cx="11450972" cy="68663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744">
                  <a:extLst>
                    <a:ext uri="{9D8B030D-6E8A-4147-A177-3AD203B41FA5}">
                      <a16:colId xmlns:a16="http://schemas.microsoft.com/office/drawing/2014/main" val="875300275"/>
                    </a:ext>
                  </a:extLst>
                </a:gridCol>
                <a:gridCol w="586522">
                  <a:extLst>
                    <a:ext uri="{9D8B030D-6E8A-4147-A177-3AD203B41FA5}">
                      <a16:colId xmlns:a16="http://schemas.microsoft.com/office/drawing/2014/main" val="19633299"/>
                    </a:ext>
                  </a:extLst>
                </a:gridCol>
                <a:gridCol w="297845">
                  <a:extLst>
                    <a:ext uri="{9D8B030D-6E8A-4147-A177-3AD203B41FA5}">
                      <a16:colId xmlns:a16="http://schemas.microsoft.com/office/drawing/2014/main" val="2277942609"/>
                    </a:ext>
                  </a:extLst>
                </a:gridCol>
                <a:gridCol w="735446">
                  <a:extLst>
                    <a:ext uri="{9D8B030D-6E8A-4147-A177-3AD203B41FA5}">
                      <a16:colId xmlns:a16="http://schemas.microsoft.com/office/drawing/2014/main" val="482926570"/>
                    </a:ext>
                  </a:extLst>
                </a:gridCol>
                <a:gridCol w="689626">
                  <a:extLst>
                    <a:ext uri="{9D8B030D-6E8A-4147-A177-3AD203B41FA5}">
                      <a16:colId xmlns:a16="http://schemas.microsoft.com/office/drawing/2014/main" val="2183653766"/>
                    </a:ext>
                  </a:extLst>
                </a:gridCol>
                <a:gridCol w="620891">
                  <a:extLst>
                    <a:ext uri="{9D8B030D-6E8A-4147-A177-3AD203B41FA5}">
                      <a16:colId xmlns:a16="http://schemas.microsoft.com/office/drawing/2014/main" val="1861404949"/>
                    </a:ext>
                  </a:extLst>
                </a:gridCol>
                <a:gridCol w="620891">
                  <a:extLst>
                    <a:ext uri="{9D8B030D-6E8A-4147-A177-3AD203B41FA5}">
                      <a16:colId xmlns:a16="http://schemas.microsoft.com/office/drawing/2014/main" val="1271801362"/>
                    </a:ext>
                  </a:extLst>
                </a:gridCol>
                <a:gridCol w="916444">
                  <a:extLst>
                    <a:ext uri="{9D8B030D-6E8A-4147-A177-3AD203B41FA5}">
                      <a16:colId xmlns:a16="http://schemas.microsoft.com/office/drawing/2014/main" val="2723216132"/>
                    </a:ext>
                  </a:extLst>
                </a:gridCol>
                <a:gridCol w="813343">
                  <a:extLst>
                    <a:ext uri="{9D8B030D-6E8A-4147-A177-3AD203B41FA5}">
                      <a16:colId xmlns:a16="http://schemas.microsoft.com/office/drawing/2014/main" val="1044139559"/>
                    </a:ext>
                  </a:extLst>
                </a:gridCol>
                <a:gridCol w="982888">
                  <a:extLst>
                    <a:ext uri="{9D8B030D-6E8A-4147-A177-3AD203B41FA5}">
                      <a16:colId xmlns:a16="http://schemas.microsoft.com/office/drawing/2014/main" val="3675318667"/>
                    </a:ext>
                  </a:extLst>
                </a:gridCol>
                <a:gridCol w="721700">
                  <a:extLst>
                    <a:ext uri="{9D8B030D-6E8A-4147-A177-3AD203B41FA5}">
                      <a16:colId xmlns:a16="http://schemas.microsoft.com/office/drawing/2014/main" val="82463043"/>
                    </a:ext>
                  </a:extLst>
                </a:gridCol>
                <a:gridCol w="760650">
                  <a:extLst>
                    <a:ext uri="{9D8B030D-6E8A-4147-A177-3AD203B41FA5}">
                      <a16:colId xmlns:a16="http://schemas.microsoft.com/office/drawing/2014/main" val="1120902955"/>
                    </a:ext>
                  </a:extLst>
                </a:gridCol>
                <a:gridCol w="751483">
                  <a:extLst>
                    <a:ext uri="{9D8B030D-6E8A-4147-A177-3AD203B41FA5}">
                      <a16:colId xmlns:a16="http://schemas.microsoft.com/office/drawing/2014/main" val="1374713849"/>
                    </a:ext>
                  </a:extLst>
                </a:gridCol>
                <a:gridCol w="815634">
                  <a:extLst>
                    <a:ext uri="{9D8B030D-6E8A-4147-A177-3AD203B41FA5}">
                      <a16:colId xmlns:a16="http://schemas.microsoft.com/office/drawing/2014/main" val="2565655304"/>
                    </a:ext>
                  </a:extLst>
                </a:gridCol>
                <a:gridCol w="730865">
                  <a:extLst>
                    <a:ext uri="{9D8B030D-6E8A-4147-A177-3AD203B41FA5}">
                      <a16:colId xmlns:a16="http://schemas.microsoft.com/office/drawing/2014/main" val="2287941528"/>
                    </a:ext>
                  </a:extLst>
                </a:gridCol>
              </a:tblGrid>
              <a:tr h="30946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First author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Year/Country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Study period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Age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(years)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Female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DM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HTN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Initial BMI (kg/m</a:t>
                      </a:r>
                      <a:r>
                        <a:rPr lang="en-US" sz="800" baseline="30000">
                          <a:effectLst/>
                        </a:rPr>
                        <a:t>2</a:t>
                      </a:r>
                      <a:r>
                        <a:rPr lang="en-US" sz="800">
                          <a:effectLst/>
                        </a:rPr>
                        <a:t>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Interval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(months)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Revisional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BMI (kg/m</a:t>
                      </a:r>
                      <a:r>
                        <a:rPr lang="en-US" sz="800" baseline="30000">
                          <a:effectLst/>
                        </a:rPr>
                        <a:t>2</a:t>
                      </a:r>
                      <a:r>
                        <a:rPr lang="en-US" sz="800">
                          <a:effectLst/>
                        </a:rPr>
                        <a:t>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Approach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Technique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TALL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(cm)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Op. time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(minutes)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H. stay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(days)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048541313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Kraljević M</a:t>
                      </a:r>
                      <a:r>
                        <a:rPr lang="en-US" sz="800" baseline="30000">
                          <a:effectLst/>
                        </a:rPr>
                        <a:t> [4]</a:t>
                      </a:r>
                      <a:r>
                        <a:rPr lang="en-US" sz="800">
                          <a:effectLst/>
                        </a:rPr>
                        <a:t> (*)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2020/Switzerland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2008 - 2015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45.3±10.4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21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(78%)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(14%)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(25%)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48.0±6.5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55.4±6.0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76.5±38.5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41.7±4.5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41.9±4.5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Both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Lap: 64%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 &amp; IV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250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172±58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(5.7-8.4)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1797266962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Van der Burgh Y </a:t>
                      </a:r>
                      <a:r>
                        <a:rPr lang="en-US" sz="800" baseline="30000" dirty="0">
                          <a:effectLst/>
                        </a:rPr>
                        <a:t>[5]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2019/Netherland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2014-2018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44±11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33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(75%)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(14%)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(23%)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49±7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76±32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43±4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IIIB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375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77±28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1±1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1966083297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Shin RD </a:t>
                      </a:r>
                      <a:r>
                        <a:rPr lang="en-US" sz="800" baseline="30000">
                          <a:effectLst/>
                        </a:rPr>
                        <a:t>[6]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2019/USA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2012-2017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45.9 ±7.1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(86%)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(18%)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(27%)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54.1±8.5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43.0±5.5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(200-300)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132.6±54.4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2.2±1.3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190724807"/>
                  </a:ext>
                </a:extLst>
              </a:tr>
              <a:tr h="34703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Felsenreich  DM </a:t>
                      </a:r>
                      <a:r>
                        <a:rPr lang="en-US" sz="800" baseline="30000">
                          <a:effectLst/>
                        </a:rPr>
                        <a:t>[1]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2019/Austria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Till 2016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39.0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(17–61)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(90%)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47.0±8.2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60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(9–144)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39.1±7.7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1183664133"/>
                  </a:ext>
                </a:extLst>
              </a:tr>
              <a:tr h="58337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Ghiassi</a:t>
                      </a:r>
                      <a:r>
                        <a:rPr lang="en-US" sz="800" dirty="0">
                          <a:effectLst/>
                        </a:rPr>
                        <a:t> S  </a:t>
                      </a:r>
                      <a:r>
                        <a:rPr lang="en-US" sz="800" baseline="30000" dirty="0">
                          <a:effectLst/>
                        </a:rPr>
                        <a:t>[15]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2018/USA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2010-2016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50.8±9.7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82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(85.4%)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28 (29.2%)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(57.3%)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48.4±9.0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86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40.6±7.3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275/425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1.44±0.6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188923482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Thomopoulos T </a:t>
                      </a:r>
                      <a:r>
                        <a:rPr lang="en-US" sz="800" baseline="30000">
                          <a:effectLst/>
                        </a:rPr>
                        <a:t>[16]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2018/Belgium/France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2013 - 2016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50.3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(32 - 62)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(53.3%)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(46.6%)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(40%)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41.2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(37-44)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IIIA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(150-180)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3.9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(3-5)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3385901852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Buckwald H </a:t>
                      </a:r>
                      <a:r>
                        <a:rPr lang="en-US" sz="800" baseline="30000">
                          <a:effectLst/>
                        </a:rPr>
                        <a:t>[17]</a:t>
                      </a:r>
                      <a:r>
                        <a:rPr lang="en-US" sz="800">
                          <a:effectLst/>
                        </a:rPr>
                        <a:t> (**)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2017/USA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2002-2014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44.6±10.6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41.8±6.3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(83%)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54.3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(35–91)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129.6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(24-360)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47.2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(28–89)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 then IIIB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160/335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419593971"/>
                  </a:ext>
                </a:extLst>
              </a:tr>
              <a:tr h="62828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Caruana J </a:t>
                      </a:r>
                      <a:r>
                        <a:rPr lang="en-US" sz="800" baseline="30000" dirty="0">
                          <a:effectLst/>
                        </a:rPr>
                        <a:t>[18]</a:t>
                      </a:r>
                      <a:r>
                        <a:rPr lang="en-US" sz="800" dirty="0">
                          <a:effectLst/>
                        </a:rPr>
                        <a:t> (***)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2015/USA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41±8.5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42±6.5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 (100%)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 (80%)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56±7.0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46±5.8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87.6±31.2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105.6±39.6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52±9.3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45±4.6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120-300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138985697"/>
                  </a:ext>
                </a:extLst>
              </a:tr>
              <a:tr h="30946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Ferraz AAB </a:t>
                      </a:r>
                      <a:r>
                        <a:rPr lang="en-US" sz="800" baseline="30000">
                          <a:effectLst/>
                        </a:rPr>
                        <a:t>[19]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2014/Brazil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72.4%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53.8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483003465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Himpens</a:t>
                      </a:r>
                      <a:r>
                        <a:rPr lang="en-US" sz="800" dirty="0">
                          <a:effectLst/>
                        </a:rPr>
                        <a:t> J </a:t>
                      </a:r>
                      <a:r>
                        <a:rPr lang="en-US" sz="800" baseline="30000" dirty="0">
                          <a:effectLst/>
                        </a:rPr>
                        <a:t>[7]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2012 /Belgium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2001-2009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50±2.5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82.8 %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(18-96)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5.9+10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(1–78)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3990177009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Rawlins M </a:t>
                      </a:r>
                      <a:r>
                        <a:rPr lang="en-US" sz="800" baseline="30000" dirty="0">
                          <a:effectLst/>
                        </a:rPr>
                        <a:t>[8]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2011/USA</a:t>
                      </a:r>
                      <a:endParaRPr lang="it-IT" sz="8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2002-2009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47.7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(25–67)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(90%)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(62%)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 (37.9%)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57.9 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(38–81)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48.1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(35–67)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682414883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Dapri G </a:t>
                      </a:r>
                      <a:r>
                        <a:rPr lang="en-US" sz="800" baseline="30000">
                          <a:effectLst/>
                        </a:rPr>
                        <a:t>[2]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2011/Belgium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2005-2009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51.8±11.2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(71.4%)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(14.3%)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(14.3%)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43.2±6.7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41±15.9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(22–66)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36.1±4.8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Lap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122.1±34 (90–180)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4.7±2.5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(2–10)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2690927755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Fobi M </a:t>
                      </a:r>
                      <a:r>
                        <a:rPr lang="en-US" sz="800" baseline="30000">
                          <a:effectLst/>
                        </a:rPr>
                        <a:t>[20]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2001/USA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1992-2000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52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(80%)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53.97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41.9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4245628467"/>
                  </a:ext>
                </a:extLst>
              </a:tr>
              <a:tr h="46887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Sugerman HJ </a:t>
                      </a:r>
                      <a:r>
                        <a:rPr lang="en-US" sz="800" baseline="30000">
                          <a:effectLst/>
                        </a:rPr>
                        <a:t>[21]</a:t>
                      </a:r>
                      <a:r>
                        <a:rPr lang="en-US" sz="800">
                          <a:effectLst/>
                        </a:rPr>
                        <a:t>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1997/USA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1981-1994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 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(70%)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(22.2%)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 (40.7%)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57±2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67.2±7.2</a:t>
                      </a:r>
                      <a:endParaRPr lang="it-IT" sz="8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(24-144)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46±2 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Open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IIIA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195/295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NR</a:t>
                      </a:r>
                      <a:endPara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NR</a:t>
                      </a:r>
                      <a:endParaRPr lang="it-IT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041" marR="36041" marT="0" marB="0"/>
                </a:tc>
                <a:extLst>
                  <a:ext uri="{0D108BD9-81ED-4DB2-BD59-A6C34878D82A}">
                    <a16:rowId xmlns:a16="http://schemas.microsoft.com/office/drawing/2014/main" val="586908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553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870BEA7E-0903-4C01-8D57-8AFA00285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98535"/>
              </p:ext>
            </p:extLst>
          </p:nvPr>
        </p:nvGraphicFramePr>
        <p:xfrm>
          <a:off x="314324" y="1"/>
          <a:ext cx="11706225" cy="11381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6469">
                  <a:extLst>
                    <a:ext uri="{9D8B030D-6E8A-4147-A177-3AD203B41FA5}">
                      <a16:colId xmlns:a16="http://schemas.microsoft.com/office/drawing/2014/main" val="1717225754"/>
                    </a:ext>
                  </a:extLst>
                </a:gridCol>
                <a:gridCol w="342029">
                  <a:extLst>
                    <a:ext uri="{9D8B030D-6E8A-4147-A177-3AD203B41FA5}">
                      <a16:colId xmlns:a16="http://schemas.microsoft.com/office/drawing/2014/main" val="1307576293"/>
                    </a:ext>
                  </a:extLst>
                </a:gridCol>
                <a:gridCol w="838291">
                  <a:extLst>
                    <a:ext uri="{9D8B030D-6E8A-4147-A177-3AD203B41FA5}">
                      <a16:colId xmlns:a16="http://schemas.microsoft.com/office/drawing/2014/main" val="957625604"/>
                    </a:ext>
                  </a:extLst>
                </a:gridCol>
                <a:gridCol w="1358772">
                  <a:extLst>
                    <a:ext uri="{9D8B030D-6E8A-4147-A177-3AD203B41FA5}">
                      <a16:colId xmlns:a16="http://schemas.microsoft.com/office/drawing/2014/main" val="684920531"/>
                    </a:ext>
                  </a:extLst>
                </a:gridCol>
                <a:gridCol w="1358772">
                  <a:extLst>
                    <a:ext uri="{9D8B030D-6E8A-4147-A177-3AD203B41FA5}">
                      <a16:colId xmlns:a16="http://schemas.microsoft.com/office/drawing/2014/main" val="1402316468"/>
                    </a:ext>
                  </a:extLst>
                </a:gridCol>
                <a:gridCol w="734657">
                  <a:extLst>
                    <a:ext uri="{9D8B030D-6E8A-4147-A177-3AD203B41FA5}">
                      <a16:colId xmlns:a16="http://schemas.microsoft.com/office/drawing/2014/main" val="1092030498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val="2894806159"/>
                    </a:ext>
                  </a:extLst>
                </a:gridCol>
                <a:gridCol w="628721">
                  <a:extLst>
                    <a:ext uri="{9D8B030D-6E8A-4147-A177-3AD203B41FA5}">
                      <a16:colId xmlns:a16="http://schemas.microsoft.com/office/drawing/2014/main" val="4211389417"/>
                    </a:ext>
                  </a:extLst>
                </a:gridCol>
                <a:gridCol w="730051">
                  <a:extLst>
                    <a:ext uri="{9D8B030D-6E8A-4147-A177-3AD203B41FA5}">
                      <a16:colId xmlns:a16="http://schemas.microsoft.com/office/drawing/2014/main" val="3129295501"/>
                    </a:ext>
                  </a:extLst>
                </a:gridCol>
                <a:gridCol w="732354">
                  <a:extLst>
                    <a:ext uri="{9D8B030D-6E8A-4147-A177-3AD203B41FA5}">
                      <a16:colId xmlns:a16="http://schemas.microsoft.com/office/drawing/2014/main" val="669348535"/>
                    </a:ext>
                  </a:extLst>
                </a:gridCol>
                <a:gridCol w="732354">
                  <a:extLst>
                    <a:ext uri="{9D8B030D-6E8A-4147-A177-3AD203B41FA5}">
                      <a16:colId xmlns:a16="http://schemas.microsoft.com/office/drawing/2014/main" val="1052009969"/>
                    </a:ext>
                  </a:extLst>
                </a:gridCol>
                <a:gridCol w="835988">
                  <a:extLst>
                    <a:ext uri="{9D8B030D-6E8A-4147-A177-3AD203B41FA5}">
                      <a16:colId xmlns:a16="http://schemas.microsoft.com/office/drawing/2014/main" val="138318103"/>
                    </a:ext>
                  </a:extLst>
                </a:gridCol>
                <a:gridCol w="857547">
                  <a:extLst>
                    <a:ext uri="{9D8B030D-6E8A-4147-A177-3AD203B41FA5}">
                      <a16:colId xmlns:a16="http://schemas.microsoft.com/office/drawing/2014/main" val="147539977"/>
                    </a:ext>
                  </a:extLst>
                </a:gridCol>
                <a:gridCol w="571499">
                  <a:extLst>
                    <a:ext uri="{9D8B030D-6E8A-4147-A177-3AD203B41FA5}">
                      <a16:colId xmlns:a16="http://schemas.microsoft.com/office/drawing/2014/main" val="3399949077"/>
                    </a:ext>
                  </a:extLst>
                </a:gridCol>
              </a:tblGrid>
              <a:tr h="301522">
                <a:tc rowSpan="2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Study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rowSpan="2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rowSpan="2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F- up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(m)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gridSpan="2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Progress of weight loss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Early complications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Remission of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Co-morbidities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Malnutrition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128523"/>
                  </a:ext>
                </a:extLst>
              </a:tr>
              <a:tr h="3015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Short term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Mid-term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All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IH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Leak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IO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DM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HTN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ALNL 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(gm/dl)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↓ albumin(*)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Reversal  (**)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4106247161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Kraljević M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(2020)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46.8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N: 28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EWL: 40±18.7%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28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40.4±16.6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(33.3%)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(3.6%)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(3.6%)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(75%)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(42.8%)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(28.6%)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(28.6%)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3828504938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van der Burgh Y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(2019)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(12-58)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42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45±2%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18±1%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N:30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48± 3%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19±1%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(4.5%)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(67%)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(50%)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3.2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(43%)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(11%)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2022591084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Shin R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(2019)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18.3±12.9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N: 19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EWL: 55.5±29.4% 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TWL: 21.9±9.5%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6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51.9±21.6%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24.1±12.2%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(9.1%)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(100%)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(17%)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3.5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(29.4%)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(13.6%)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2919143224"/>
                  </a:ext>
                </a:extLst>
              </a:tr>
              <a:tr h="61216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Felsenreich</a:t>
                      </a:r>
                      <a:r>
                        <a:rPr lang="en-US" sz="1000" dirty="0">
                          <a:effectLst/>
                        </a:rPr>
                        <a:t>  DM 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(2019)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(12-127)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28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81.5±41.6%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26.7±12.8%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N: 28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EWL: 45.6±32%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TWL: 15±5.1%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(30%)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17511777"/>
                  </a:ext>
                </a:extLst>
              </a:tr>
              <a:tr h="123343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Ghiass</a:t>
                      </a:r>
                      <a:r>
                        <a:rPr lang="en-US" sz="1000" dirty="0">
                          <a:effectLst/>
                        </a:rPr>
                        <a:t> S 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(2018)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96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N: 42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EWL: 41.9±28.3%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TWL: 15.3±9.6%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53.7±26.3%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19.4±9.4%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(6.3%)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(3.1%)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(67.9%)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 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(29%)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3.2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(14.3%)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TALL: 275cm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7/11 (63.3%)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TALL: 425 cm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1133269812"/>
                  </a:ext>
                </a:extLst>
              </a:tr>
              <a:tr h="61216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Thomopoulos T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(2018)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57.4%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6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59.8%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(6.7%)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(100%)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(100%)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(6.7%)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3344383552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Buckwald H (</a:t>
                      </a:r>
                      <a:r>
                        <a:rPr lang="de-DE" sz="1000" baseline="30000">
                          <a:effectLst/>
                        </a:rPr>
                        <a:t>X</a:t>
                      </a:r>
                      <a:r>
                        <a:rPr lang="de-DE" sz="1000">
                          <a:effectLst/>
                        </a:rPr>
                        <a:t>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(2017)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TALL 335 cm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Max: 60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55.2±41.3%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57.4±25.1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213024871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Buckwald H (2017)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TALL 160 cm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47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Max: 60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N: 31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EWL: 47.7±25.9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22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59.6±23.5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(17%)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(2.1%)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(2.1%)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(26.4%)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117454767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Caruana J  (</a:t>
                      </a:r>
                      <a:r>
                        <a:rPr lang="en-US" sz="1000" baseline="30000">
                          <a:effectLst/>
                        </a:rPr>
                        <a:t>XX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(2015)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TALL &lt;70%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10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23±13%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13±7.3%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7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26±17%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15±9.7%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1900019293"/>
                  </a:ext>
                </a:extLst>
              </a:tr>
              <a:tr h="61216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Caruana J  (2015)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TALL ≥70%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10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41±14%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22±6.9%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N: 10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EWL: 47±19%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TWL: 25±10%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(40%)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 (***)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541224248"/>
                  </a:ext>
                </a:extLst>
              </a:tr>
              <a:tr h="61216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Ferraz AAB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(2014)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22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TWL: 19.1±12.4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2202561235"/>
                  </a:ext>
                </a:extLst>
              </a:tr>
              <a:tr h="30152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Himpens J (2012)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48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(18-122)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19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53.7±9.8%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(21.1%)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(5.3%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(10.5 %).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396911423"/>
                  </a:ext>
                </a:extLst>
              </a:tr>
              <a:tr h="45684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Rawlins M (2011)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Min: 12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29 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60.9±60.1%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69.8%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(48.3%)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(61%)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(100%)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(3.4%)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3561644579"/>
                  </a:ext>
                </a:extLst>
              </a:tr>
              <a:tr h="30152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Dapri G (2011)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19±23.7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7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57.6±8.1% 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(14.3%)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(14.3%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3901035562"/>
                  </a:ext>
                </a:extLst>
              </a:tr>
              <a:tr h="61216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Fobi M et al. (2001)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Min: 12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NR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23%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(13.8%)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(3.1%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(1.5%)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NR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NR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(23.1%)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(9.2%)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4050031305"/>
                  </a:ext>
                </a:extLst>
              </a:tr>
              <a:tr h="138875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Sugerman HJ (1997)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27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Min: 12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25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61±4%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N: 13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EWL: 67±5%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(48.1%)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(14.8%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(100%)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(100%)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3.6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it-IT" sz="100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(56%)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TALL 195 cm: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5/5 (100%)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TALL 295 cm: 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3/22 (13.6%)</a:t>
                      </a:r>
                      <a:endParaRPr lang="it-IT" sz="1000" dirty="0">
                        <a:effectLst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282" marR="9282" marT="0" marB="0"/>
                </a:tc>
                <a:extLst>
                  <a:ext uri="{0D108BD9-81ED-4DB2-BD59-A6C34878D82A}">
                    <a16:rowId xmlns:a16="http://schemas.microsoft.com/office/drawing/2014/main" val="1365148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648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6798B3-737B-7A8D-E855-55306231CA24}"/>
              </a:ext>
            </a:extLst>
          </p:cNvPr>
          <p:cNvSpPr txBox="1"/>
          <p:nvPr/>
        </p:nvSpPr>
        <p:spPr>
          <a:xfrm>
            <a:off x="475130" y="174487"/>
            <a:ext cx="11367246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The estimated rate of </a:t>
            </a:r>
            <a:r>
              <a:rPr lang="en-US" sz="2800" b="1" dirty="0"/>
              <a:t>hypoalbuminemia was 32.1%</a:t>
            </a:r>
            <a:r>
              <a:rPr lang="en-US" sz="2800" dirty="0"/>
              <a:t>, and </a:t>
            </a:r>
            <a:r>
              <a:rPr lang="en-US" sz="2800" b="1" dirty="0"/>
              <a:t>surgical intervention for PEM was required in 20%</a:t>
            </a:r>
            <a:r>
              <a:rPr lang="en-US" sz="2800" dirty="0"/>
              <a:t> of patients.</a:t>
            </a:r>
            <a:endParaRPr lang="en-US" dirty="0"/>
          </a:p>
          <a:p>
            <a:endParaRPr lang="en-US" sz="2800" b="1" dirty="0"/>
          </a:p>
          <a:p>
            <a:r>
              <a:rPr lang="en-US" sz="2800" b="1" dirty="0"/>
              <a:t>The reduction of TALL yielded a higher risk of severe malnutrition requiring revisional surgery (P ¼ 0.01) with no proportional impact on %EWL (P ¼ 0.9). </a:t>
            </a:r>
            <a:endParaRPr lang="en-US">
              <a:cs typeface="Calibri"/>
            </a:endParaRPr>
          </a:p>
          <a:p>
            <a:endParaRPr lang="en-US" sz="2800" dirty="0"/>
          </a:p>
          <a:p>
            <a:r>
              <a:rPr lang="en-US" sz="2800" dirty="0"/>
              <a:t>PEM was reported </a:t>
            </a:r>
            <a:r>
              <a:rPr lang="en-US" sz="2800" b="1" dirty="0"/>
              <a:t>as late as 5 years after LD, and despite strict patient selection, the estimated mid-term retention rate was 62.7%</a:t>
            </a:r>
            <a:r>
              <a:rPr lang="en-US" sz="2800" dirty="0"/>
              <a:t>. Surgical design and low compliance warrant concerns regarding the safety of the procedure.</a:t>
            </a:r>
            <a:endParaRPr lang="en-US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r>
              <a:rPr lang="en-US" sz="2800" dirty="0">
                <a:ea typeface="+mn-lt"/>
                <a:cs typeface="+mn-lt"/>
              </a:rPr>
              <a:t>With </a:t>
            </a:r>
            <a:r>
              <a:rPr lang="en-US" sz="2800" b="1" dirty="0">
                <a:ea typeface="+mn-lt"/>
                <a:cs typeface="+mn-lt"/>
              </a:rPr>
              <a:t>a cut-off value of 300 cm, subgroup analysis revealed significantly less rate of revisional surgery</a:t>
            </a:r>
            <a:r>
              <a:rPr lang="en-US" sz="2800" dirty="0">
                <a:ea typeface="+mn-lt"/>
                <a:cs typeface="+mn-lt"/>
              </a:rPr>
              <a:t> for PEM when the TALL was 300 cm compared to TALL &lt;300 cm (25.1%, CI: 15%–39% vs 7.4%, 3.3%–15.8%, P ¼ 0.029). 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122867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6425A-07BD-28D6-1934-7A980757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7" y="252413"/>
            <a:ext cx="9611226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26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DF9A41-2C36-CC27-458F-ACA89F36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5" y="337025"/>
            <a:ext cx="3714750" cy="4600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0D3431-24D4-6A8A-65D4-573E6E91D9BD}"/>
              </a:ext>
            </a:extLst>
          </p:cNvPr>
          <p:cNvSpPr txBox="1"/>
          <p:nvPr/>
        </p:nvSpPr>
        <p:spPr>
          <a:xfrm>
            <a:off x="577933" y="5120244"/>
            <a:ext cx="108283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"….Seven of the 37 revisions were for inadequate weight loss. For these patients, only the common channel was shortened. The results were unsatisfactory, as none of the patients lost &gt;9 kg more. However, the revision did appear to prevent further weight gain....."</a:t>
            </a:r>
          </a:p>
        </p:txBody>
      </p:sp>
    </p:spTree>
    <p:extLst>
      <p:ext uri="{BB962C8B-B14F-4D97-AF65-F5344CB8AC3E}">
        <p14:creationId xmlns:p14="http://schemas.microsoft.com/office/powerpoint/2010/main" val="3958639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>
            <a:extLst>
              <a:ext uri="{FF2B5EF4-FFF2-40B4-BE49-F238E27FC236}">
                <a16:creationId xmlns:a16="http://schemas.microsoft.com/office/drawing/2014/main" id="{465823E7-CC99-B736-6CAA-0ACC817E3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26987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940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it-IT" sz="1200"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it-IT" sz="1200">
                <a:cs typeface="Times New Roman" panose="02020603050405020304" pitchFamily="18" charset="0"/>
              </a:rPr>
              <a:t> </a:t>
            </a:r>
            <a:endParaRPr lang="fr-FR" altLang="it-IT" sz="1200"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altLang="it-IT" sz="1200">
                <a:cs typeface="Times New Roman" panose="02020603050405020304" pitchFamily="18" charset="0"/>
              </a:rPr>
              <a:t> </a:t>
            </a:r>
            <a:endParaRPr lang="fr-FR" altLang="it-IT" sz="1200">
              <a:cs typeface="Times New Roman" panose="02020603050405020304" pitchFamily="18" charset="0"/>
            </a:endParaRPr>
          </a:p>
          <a:p>
            <a:pPr eaLnBrk="0" hangingPunct="0"/>
            <a:r>
              <a:rPr lang="fr-FR" altLang="it-IT" sz="1200">
                <a:cs typeface="Times New Roman" panose="02020603050405020304" pitchFamily="18" charset="0"/>
              </a:rPr>
              <a:t> </a:t>
            </a:r>
          </a:p>
          <a:p>
            <a:pPr eaLnBrk="0" hangingPunct="0"/>
            <a:endParaRPr lang="fr-FR" altLang="it-IT"/>
          </a:p>
        </p:txBody>
      </p:sp>
      <p:sp>
        <p:nvSpPr>
          <p:cNvPr id="202757" name="Rectangle 5">
            <a:extLst>
              <a:ext uri="{FF2B5EF4-FFF2-40B4-BE49-F238E27FC236}">
                <a16:creationId xmlns:a16="http://schemas.microsoft.com/office/drawing/2014/main" id="{5CD7179F-0CDE-A5D3-6D5B-A40D9465C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1714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graphicFrame>
        <p:nvGraphicFramePr>
          <p:cNvPr id="202756" name="Object 4">
            <a:extLst>
              <a:ext uri="{FF2B5EF4-FFF2-40B4-BE49-F238E27FC236}">
                <a16:creationId xmlns:a16="http://schemas.microsoft.com/office/drawing/2014/main" id="{4A94E388-334A-9F29-A8E4-6C27A974BB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861424"/>
              </p:ext>
            </p:extLst>
          </p:nvPr>
        </p:nvGraphicFramePr>
        <p:xfrm>
          <a:off x="4505172" y="914400"/>
          <a:ext cx="65532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29328" imgH="6518148" progId="Word.Picture.8">
                  <p:embed/>
                </p:oleObj>
              </mc:Choice>
              <mc:Fallback>
                <p:oleObj r:id="rId2" imgW="4529328" imgH="6518148" progId="Word.Picture.8">
                  <p:embed/>
                  <p:pic>
                    <p:nvPicPr>
                      <p:cNvPr id="202756" name="Object 4">
                        <a:extLst>
                          <a:ext uri="{FF2B5EF4-FFF2-40B4-BE49-F238E27FC236}">
                            <a16:creationId xmlns:a16="http://schemas.microsoft.com/office/drawing/2014/main" id="{4A94E388-334A-9F29-A8E4-6C27A974BB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172" y="914400"/>
                        <a:ext cx="6553200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8" name="Text Box 6">
            <a:extLst>
              <a:ext uri="{FF2B5EF4-FFF2-40B4-BE49-F238E27FC236}">
                <a16:creationId xmlns:a16="http://schemas.microsoft.com/office/drawing/2014/main" id="{5B4B389B-0BB0-EE1A-26AD-5A93F442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1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/>
              <a:t>SHORTENING BOTH THE AL AND THE CL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E333F53-6FD9-4E75-173E-4AD355579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1" y="1142997"/>
            <a:ext cx="4159091" cy="55319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Immagine 1">
            <a:extLst>
              <a:ext uri="{FF2B5EF4-FFF2-40B4-BE49-F238E27FC236}">
                <a16:creationId xmlns:a16="http://schemas.microsoft.com/office/drawing/2014/main" id="{91A36659-2A20-4368-B297-BB8177C8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2" y="784302"/>
            <a:ext cx="928052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720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>
            <a:extLst>
              <a:ext uri="{FF2B5EF4-FFF2-40B4-BE49-F238E27FC236}">
                <a16:creationId xmlns:a16="http://schemas.microsoft.com/office/drawing/2014/main" id="{3E310662-6386-AC80-2727-5BF0D2E4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-473075"/>
            <a:ext cx="9926638" cy="744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FFB95F0-CC47-4A46-90EE-EF0B2FAF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121" y="0"/>
            <a:ext cx="8525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38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C9DEB-F108-82BD-9147-1D546DF2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5" y="0"/>
            <a:ext cx="10609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21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3393AFC-2D8C-4FBC-8797-2E68CFA3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09" y="0"/>
            <a:ext cx="1085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46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57849-0745-AF63-C0A0-73587DE8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14" y="789040"/>
            <a:ext cx="4538590" cy="6032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EC18A-C6A4-F364-5373-074940F9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41" y="789040"/>
            <a:ext cx="4538590" cy="603288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996F76D-1EB8-2C35-C455-B8F67DE11CEE}"/>
              </a:ext>
            </a:extLst>
          </p:cNvPr>
          <p:cNvCxnSpPr/>
          <p:nvPr/>
        </p:nvCxnSpPr>
        <p:spPr>
          <a:xfrm flipV="1">
            <a:off x="8631582" y="4261677"/>
            <a:ext cx="64052" cy="98507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AA5EDD0-7E90-CDD4-21BE-96C5E7410E97}"/>
              </a:ext>
            </a:extLst>
          </p:cNvPr>
          <p:cNvCxnSpPr/>
          <p:nvPr/>
        </p:nvCxnSpPr>
        <p:spPr>
          <a:xfrm flipH="1">
            <a:off x="9445900" y="2783370"/>
            <a:ext cx="2001080" cy="7045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2D9ECD-7470-9BF1-7F31-D1E6FDA62178}"/>
              </a:ext>
            </a:extLst>
          </p:cNvPr>
          <p:cNvSpPr txBox="1"/>
          <p:nvPr/>
        </p:nvSpPr>
        <p:spPr>
          <a:xfrm>
            <a:off x="10720236" y="2394007"/>
            <a:ext cx="14621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BPL 100 cm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56EB2-B9F2-4461-F18E-B307EAA841D5}"/>
              </a:ext>
            </a:extLst>
          </p:cNvPr>
          <p:cNvSpPr txBox="1"/>
          <p:nvPr/>
        </p:nvSpPr>
        <p:spPr>
          <a:xfrm>
            <a:off x="2195449" y="259627"/>
            <a:ext cx="836433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Conversione</a:t>
            </a:r>
            <a:r>
              <a:rPr lang="en-US" sz="2800" dirty="0">
                <a:cs typeface="Calibri"/>
              </a:rPr>
              <a:t> da BPD in RYGB: </a:t>
            </a:r>
            <a:r>
              <a:rPr lang="en-US" sz="2800" dirty="0" err="1">
                <a:cs typeface="Calibri"/>
              </a:rPr>
              <a:t>Scuola</a:t>
            </a:r>
            <a:r>
              <a:rPr lang="en-US" sz="2800" dirty="0">
                <a:cs typeface="Calibri"/>
              </a:rPr>
              <a:t> di Genova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6215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7CF604-9323-1CDB-C098-F8A845E00C6F}"/>
              </a:ext>
            </a:extLst>
          </p:cNvPr>
          <p:cNvSpPr txBox="1"/>
          <p:nvPr/>
        </p:nvSpPr>
        <p:spPr>
          <a:xfrm>
            <a:off x="4324596" y="79168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err="1">
                <a:cs typeface="Calibri"/>
              </a:rPr>
              <a:t>Conclusioni</a:t>
            </a:r>
            <a:endParaRPr lang="en-US" sz="40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7C83E-D1F8-BD88-328E-CC806CD5A167}"/>
              </a:ext>
            </a:extLst>
          </p:cNvPr>
          <p:cNvSpPr txBox="1"/>
          <p:nvPr/>
        </p:nvSpPr>
        <p:spPr>
          <a:xfrm>
            <a:off x="484908" y="920338"/>
            <a:ext cx="11214264" cy="57400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en-US" sz="3200" err="1">
                <a:cs typeface="Calibri"/>
              </a:rPr>
              <a:t>L'insufficiente</a:t>
            </a:r>
            <a:r>
              <a:rPr lang="en-US" sz="3200" dirty="0">
                <a:cs typeface="Calibri"/>
              </a:rPr>
              <a:t> calo ed il </a:t>
            </a:r>
            <a:r>
              <a:rPr lang="en-US" sz="3200" err="1">
                <a:cs typeface="Calibri"/>
              </a:rPr>
              <a:t>recupero</a:t>
            </a:r>
            <a:r>
              <a:rPr lang="en-US" sz="3200" dirty="0">
                <a:cs typeface="Calibri"/>
              </a:rPr>
              <a:t> di peso dopo </a:t>
            </a:r>
            <a:r>
              <a:rPr lang="en-US" sz="3200" err="1">
                <a:cs typeface="Calibri"/>
              </a:rPr>
              <a:t>chirurgia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bariatrica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malassorbitiva</a:t>
            </a:r>
            <a:r>
              <a:rPr lang="en-US" sz="3200" dirty="0">
                <a:cs typeface="Calibri"/>
              </a:rPr>
              <a:t> è </a:t>
            </a:r>
            <a:r>
              <a:rPr lang="en-US" sz="3200" err="1">
                <a:cs typeface="Calibri"/>
              </a:rPr>
              <a:t>possibile</a:t>
            </a:r>
            <a:r>
              <a:rPr lang="en-US" sz="3200" dirty="0">
                <a:cs typeface="Calibri"/>
              </a:rPr>
              <a:t>, </a:t>
            </a:r>
            <a:r>
              <a:rPr lang="en-US" sz="3200" err="1">
                <a:cs typeface="Calibri"/>
              </a:rPr>
              <a:t>anche</a:t>
            </a:r>
            <a:r>
              <a:rPr lang="en-US" sz="3200" dirty="0">
                <a:cs typeface="Calibri"/>
              </a:rPr>
              <a:t> se </a:t>
            </a:r>
            <a:r>
              <a:rPr lang="en-US" sz="3200" err="1">
                <a:cs typeface="Calibri"/>
              </a:rPr>
              <a:t>meno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frequente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che</a:t>
            </a:r>
            <a:r>
              <a:rPr lang="en-US" sz="3200" dirty="0">
                <a:cs typeface="Calibri"/>
              </a:rPr>
              <a:t> dopo </a:t>
            </a:r>
            <a:r>
              <a:rPr lang="en-US" sz="3200" err="1">
                <a:cs typeface="Calibri"/>
              </a:rPr>
              <a:t>chirurgia</a:t>
            </a:r>
            <a:r>
              <a:rPr lang="en-US" sz="3200" dirty="0">
                <a:cs typeface="Calibri"/>
              </a:rPr>
              <a:t> </a:t>
            </a:r>
            <a:r>
              <a:rPr lang="en-US" sz="3200" err="1">
                <a:cs typeface="Calibri"/>
              </a:rPr>
              <a:t>restrittiva</a:t>
            </a:r>
            <a:r>
              <a:rPr lang="en-US" sz="3200">
                <a:cs typeface="Calibri"/>
              </a:rPr>
              <a:t> (&lt; 10%)</a:t>
            </a:r>
            <a:endParaRPr lang="en-US" dirty="0" err="1">
              <a:cs typeface="Calibri" panose="020F0502020204030204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en-US" sz="3200" b="1" err="1">
                <a:cs typeface="Calibri"/>
              </a:rPr>
              <a:t>L'incremento</a:t>
            </a:r>
            <a:r>
              <a:rPr lang="en-US" sz="3200" b="1" dirty="0">
                <a:cs typeface="Calibri"/>
              </a:rPr>
              <a:t> del </a:t>
            </a:r>
            <a:r>
              <a:rPr lang="en-US" sz="3200" b="1" err="1">
                <a:cs typeface="Calibri"/>
              </a:rPr>
              <a:t>malassorbimento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mediante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allungamento</a:t>
            </a:r>
            <a:r>
              <a:rPr lang="en-US" sz="3200" b="1" dirty="0">
                <a:cs typeface="Calibri"/>
              </a:rPr>
              <a:t> del </a:t>
            </a:r>
            <a:r>
              <a:rPr lang="en-US" sz="3200" b="1" err="1">
                <a:cs typeface="Calibri"/>
              </a:rPr>
              <a:t>tratto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biliopancreatico</a:t>
            </a:r>
            <a:r>
              <a:rPr lang="en-US" sz="3200" b="1" dirty="0">
                <a:cs typeface="Calibri"/>
              </a:rPr>
              <a:t> o </a:t>
            </a:r>
            <a:r>
              <a:rPr lang="en-US" sz="3200" b="1" err="1">
                <a:cs typeface="Calibri"/>
              </a:rPr>
              <a:t>accorciamento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dei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tratti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alimentare</a:t>
            </a:r>
            <a:r>
              <a:rPr lang="en-US" sz="3200" b="1" dirty="0">
                <a:cs typeface="Calibri"/>
              </a:rPr>
              <a:t> e </a:t>
            </a:r>
            <a:r>
              <a:rPr lang="en-US" sz="3200" b="1" err="1">
                <a:cs typeface="Calibri"/>
              </a:rPr>
              <a:t>comune</a:t>
            </a:r>
            <a:r>
              <a:rPr lang="en-US" sz="3200" b="1" dirty="0">
                <a:cs typeface="Calibri"/>
              </a:rPr>
              <a:t> ha </a:t>
            </a:r>
            <a:r>
              <a:rPr lang="en-US" sz="3200" b="1" err="1">
                <a:cs typeface="Calibri"/>
              </a:rPr>
              <a:t>una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finestra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terapeutica</a:t>
            </a:r>
            <a:r>
              <a:rPr lang="en-US" sz="3200" b="1" dirty="0">
                <a:cs typeface="Calibri"/>
              </a:rPr>
              <a:t> stretta e </a:t>
            </a:r>
            <a:r>
              <a:rPr lang="en-US" sz="3200" b="1" err="1">
                <a:cs typeface="Calibri"/>
              </a:rPr>
              <a:t>può</a:t>
            </a:r>
            <a:r>
              <a:rPr lang="en-US" sz="3200" b="1" dirty="0">
                <a:cs typeface="Calibri"/>
              </a:rPr>
              <a:t> non </a:t>
            </a:r>
            <a:r>
              <a:rPr lang="en-US" sz="3200" b="1" err="1">
                <a:cs typeface="Calibri"/>
              </a:rPr>
              <a:t>portare</a:t>
            </a:r>
            <a:r>
              <a:rPr lang="en-US" sz="3200" b="1" dirty="0">
                <a:cs typeface="Calibri"/>
              </a:rPr>
              <a:t> ai </a:t>
            </a:r>
            <a:r>
              <a:rPr lang="en-US" sz="3200" b="1" err="1">
                <a:cs typeface="Calibri"/>
              </a:rPr>
              <a:t>risultati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err="1">
                <a:cs typeface="Calibri"/>
              </a:rPr>
              <a:t>desiderati</a:t>
            </a:r>
            <a:endParaRPr lang="en-US" sz="3200" b="1">
              <a:cs typeface="Calibri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en-US" sz="3200" dirty="0">
                <a:cs typeface="Calibri"/>
              </a:rPr>
              <a:t>Il </a:t>
            </a:r>
            <a:r>
              <a:rPr lang="en-US" sz="3200" err="1">
                <a:cs typeface="Calibri"/>
              </a:rPr>
              <a:t>potenziamento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della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componente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restrittiva</a:t>
            </a:r>
            <a:r>
              <a:rPr lang="en-US" sz="3200" dirty="0">
                <a:cs typeface="Calibri"/>
              </a:rPr>
              <a:t> è, per </a:t>
            </a:r>
            <a:r>
              <a:rPr lang="en-US" sz="3200" err="1">
                <a:cs typeface="Calibri"/>
              </a:rPr>
              <a:t>contro</a:t>
            </a:r>
            <a:r>
              <a:rPr lang="en-US" sz="3200" dirty="0">
                <a:cs typeface="Calibri"/>
              </a:rPr>
              <a:t>, </a:t>
            </a:r>
            <a:r>
              <a:rPr lang="en-US" sz="3200" err="1">
                <a:cs typeface="Calibri"/>
              </a:rPr>
              <a:t>più</a:t>
            </a:r>
            <a:r>
              <a:rPr lang="en-US" sz="3200" dirty="0">
                <a:cs typeface="Calibri"/>
              </a:rPr>
              <a:t> </a:t>
            </a:r>
            <a:r>
              <a:rPr lang="en-US" sz="3200" err="1">
                <a:cs typeface="Calibri"/>
              </a:rPr>
              <a:t>efficace</a:t>
            </a:r>
            <a:endParaRPr lang="en-US" sz="3200">
              <a:cs typeface="Calibri"/>
            </a:endParaRPr>
          </a:p>
          <a:p>
            <a:pPr marL="457200" indent="-457200">
              <a:spcAft>
                <a:spcPts val="600"/>
              </a:spcAft>
              <a:buFont typeface="Calibri"/>
              <a:buChar char="-"/>
            </a:pPr>
            <a:r>
              <a:rPr lang="en-US" sz="3200" b="1" dirty="0" err="1">
                <a:cs typeface="Calibri"/>
              </a:rPr>
              <a:t>Necessario</a:t>
            </a:r>
            <a:r>
              <a:rPr lang="en-US" sz="3200" b="1" dirty="0">
                <a:cs typeface="Calibri"/>
              </a:rPr>
              <a:t> follow-up a </a:t>
            </a:r>
            <a:r>
              <a:rPr lang="en-US" sz="3200" b="1" dirty="0" err="1">
                <a:cs typeface="Calibri"/>
              </a:rPr>
              <a:t>lungo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termine</a:t>
            </a:r>
            <a:r>
              <a:rPr lang="en-US" sz="3200" b="1" dirty="0">
                <a:cs typeface="Calibri"/>
              </a:rPr>
              <a:t> per </a:t>
            </a:r>
            <a:r>
              <a:rPr lang="en-US" sz="3200" b="1" dirty="0" err="1">
                <a:cs typeface="Calibri"/>
              </a:rPr>
              <a:t>intercettare</a:t>
            </a:r>
            <a:r>
              <a:rPr lang="en-US" sz="3200" b="1" dirty="0">
                <a:cs typeface="Calibri"/>
              </a:rPr>
              <a:t> le </a:t>
            </a:r>
            <a:r>
              <a:rPr lang="en-US" sz="3200" b="1" dirty="0" err="1">
                <a:cs typeface="Calibri"/>
              </a:rPr>
              <a:t>complicanze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nutrizionali</a:t>
            </a:r>
            <a:endParaRPr lang="en-US" sz="32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305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5811" y="4292078"/>
            <a:ext cx="6774025" cy="923731"/>
          </a:xfrm>
        </p:spPr>
        <p:txBody>
          <a:bodyPr>
            <a:normAutofit fontScale="90000"/>
          </a:bodyPr>
          <a:lstStyle/>
          <a:p>
            <a:r>
              <a:rPr lang="it-IT" sz="5400" dirty="0"/>
              <a:t>Grazie dell’attenzione!</a:t>
            </a:r>
            <a:br>
              <a:rPr lang="it-IT" sz="5400" dirty="0"/>
            </a:br>
            <a:br>
              <a:rPr lang="it-IT" sz="5400" dirty="0"/>
            </a:br>
            <a:r>
              <a:rPr lang="it-IT" sz="3100" dirty="0">
                <a:hlinkClick r:id="rId2"/>
              </a:rPr>
              <a:t>francesco.papadia@unige.it</a:t>
            </a:r>
            <a:r>
              <a:rPr lang="it-IT" sz="3100" dirty="0"/>
              <a:t> </a:t>
            </a:r>
            <a:br>
              <a:rPr lang="it-IT" sz="5400" dirty="0"/>
            </a:b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6E6114-C7F6-AAD2-4E87-06451FE4DC33}"/>
              </a:ext>
            </a:extLst>
          </p:cNvPr>
          <p:cNvSpPr txBox="1"/>
          <p:nvPr/>
        </p:nvSpPr>
        <p:spPr>
          <a:xfrm>
            <a:off x="1311231" y="1708615"/>
            <a:ext cx="9281982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3200" dirty="0" err="1">
                <a:cs typeface="Calibri"/>
              </a:rPr>
              <a:t>Esiste</a:t>
            </a:r>
            <a:r>
              <a:rPr lang="en-US" sz="3200" dirty="0">
                <a:cs typeface="Calibri"/>
              </a:rPr>
              <a:t> weight regain dopo </a:t>
            </a:r>
            <a:r>
              <a:rPr lang="en-US" sz="3200" dirty="0" err="1">
                <a:cs typeface="Calibri"/>
              </a:rPr>
              <a:t>chirurgia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malassorbitiva</a:t>
            </a:r>
            <a:r>
              <a:rPr lang="en-US" sz="3200" dirty="0">
                <a:cs typeface="Calibri"/>
              </a:rPr>
              <a:t>?</a:t>
            </a:r>
            <a:endParaRPr lang="en-US"/>
          </a:p>
          <a:p>
            <a:pPr>
              <a:spcAft>
                <a:spcPts val="600"/>
              </a:spcAft>
            </a:pPr>
            <a:endParaRPr lang="en-US" sz="3200" dirty="0">
              <a:cs typeface="Calibri"/>
            </a:endParaRPr>
          </a:p>
          <a:p>
            <a:pPr marL="285750" indent="-285750">
              <a:spcAft>
                <a:spcPts val="600"/>
              </a:spcAft>
              <a:buFont typeface="Calibri"/>
              <a:buChar char="-"/>
            </a:pPr>
            <a:r>
              <a:rPr lang="en-US" sz="3200" dirty="0">
                <a:cs typeface="Calibri"/>
              </a:rPr>
              <a:t>Quanti </a:t>
            </a:r>
            <a:r>
              <a:rPr lang="en-US" sz="3200" dirty="0" err="1">
                <a:cs typeface="Calibri"/>
              </a:rPr>
              <a:t>pazienti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recuperano</a:t>
            </a:r>
            <a:r>
              <a:rPr lang="en-US" sz="3200" dirty="0">
                <a:cs typeface="Calibri"/>
              </a:rPr>
              <a:t> peso?</a:t>
            </a:r>
          </a:p>
        </p:txBody>
      </p:sp>
    </p:spTree>
    <p:extLst>
      <p:ext uri="{BB962C8B-B14F-4D97-AF65-F5344CB8AC3E}">
        <p14:creationId xmlns:p14="http://schemas.microsoft.com/office/powerpoint/2010/main" val="239753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5D419390-51FC-A2ED-E277-7D51CF8D3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7" y="-3741"/>
            <a:ext cx="10453222" cy="686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BC69AA01-B5E9-D07E-2A3D-331A930E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DAILY ENERGY INTAKE HIGHER THAN DAILY ENERGY ABSORPTION CAPACITY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2D5E30C6-940A-C8F8-E6B5-3CD347C92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27432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ABSORPTION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CAPACITY</a:t>
            </a:r>
          </a:p>
        </p:txBody>
      </p:sp>
      <p:sp>
        <p:nvSpPr>
          <p:cNvPr id="43012" name="Line 7">
            <a:extLst>
              <a:ext uri="{FF2B5EF4-FFF2-40B4-BE49-F238E27FC236}">
                <a16:creationId xmlns:a16="http://schemas.microsoft.com/office/drawing/2014/main" id="{015DB90F-10EB-E3A6-11B0-5473563E5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429000"/>
            <a:ext cx="8305800" cy="1588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013" name="Text Box 8">
            <a:extLst>
              <a:ext uri="{FF2B5EF4-FFF2-40B4-BE49-F238E27FC236}">
                <a16:creationId xmlns:a16="http://schemas.microsoft.com/office/drawing/2014/main" id="{753F91C6-43C5-9F35-698A-2D89D8C7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843213"/>
            <a:ext cx="6108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Arial" panose="020B0604020202020204" pitchFamily="34" charset="0"/>
              </a:rPr>
              <a:t>energy intestinal absorption threshold</a:t>
            </a:r>
          </a:p>
        </p:txBody>
      </p:sp>
      <p:sp>
        <p:nvSpPr>
          <p:cNvPr id="43014" name="Line 9">
            <a:extLst>
              <a:ext uri="{FF2B5EF4-FFF2-40B4-BE49-F238E27FC236}">
                <a16:creationId xmlns:a16="http://schemas.microsoft.com/office/drawing/2014/main" id="{1B4CA1A5-5A31-9100-F1B8-FB6EA7EFD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6096000"/>
            <a:ext cx="1120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000F0483-4B71-78AE-4815-91265BB28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DAILY ENERGY INTAKE HIGHER THAN DAILY ENERGY ABSORPTION CAPACITY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0BF2C74-9408-A49C-D487-69F3734C3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27432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ABSORPTION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CAPACITY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E42F837D-7E1F-83A6-E205-03FE6FAB3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72000"/>
            <a:ext cx="27432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INTAKE</a:t>
            </a:r>
          </a:p>
        </p:txBody>
      </p:sp>
      <p:sp>
        <p:nvSpPr>
          <p:cNvPr id="44037" name="Line 7">
            <a:extLst>
              <a:ext uri="{FF2B5EF4-FFF2-40B4-BE49-F238E27FC236}">
                <a16:creationId xmlns:a16="http://schemas.microsoft.com/office/drawing/2014/main" id="{6291EB9A-0B0C-6ECA-9687-3DD1DA517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429000"/>
            <a:ext cx="8305800" cy="1588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4038" name="Text Box 8">
            <a:extLst>
              <a:ext uri="{FF2B5EF4-FFF2-40B4-BE49-F238E27FC236}">
                <a16:creationId xmlns:a16="http://schemas.microsoft.com/office/drawing/2014/main" id="{A26FD7AF-3CE5-D6EE-BFF8-B34A4609B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843213"/>
            <a:ext cx="6108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Arial" panose="020B0604020202020204" pitchFamily="34" charset="0"/>
              </a:rPr>
              <a:t>energy intestinal absorption threshold</a:t>
            </a:r>
          </a:p>
        </p:txBody>
      </p:sp>
      <p:sp>
        <p:nvSpPr>
          <p:cNvPr id="44039" name="Line 9">
            <a:extLst>
              <a:ext uri="{FF2B5EF4-FFF2-40B4-BE49-F238E27FC236}">
                <a16:creationId xmlns:a16="http://schemas.microsoft.com/office/drawing/2014/main" id="{42B282A9-FF11-3816-778B-1251030902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6096000"/>
            <a:ext cx="1120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D5209677-6D72-39AD-EE49-5A4DC464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899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DAILY ENERGY INTAKE HIGHER THAN DAILY ENERGY ABSORPTION CAPACITY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39A8C55-F6EF-F588-9CFA-EA5F32596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2743200" cy="2667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ABSORPTION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 CAPACITY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2ECB934C-E208-16DB-0824-36C0E6D19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72000"/>
            <a:ext cx="27432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INTAKE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08D8B4FD-565D-7C05-7831-CD444394C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572000"/>
            <a:ext cx="2819400" cy="15240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ENERGY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ABSORPTION</a:t>
            </a:r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id="{569E84BB-A09F-0E1D-64AA-6F5F3B7A4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429000"/>
            <a:ext cx="8305800" cy="1588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C4AFBE92-4CBD-7A50-9C46-3205D0D9E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843213"/>
            <a:ext cx="6108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i="1">
                <a:latin typeface="Arial" panose="020B0604020202020204" pitchFamily="34" charset="0"/>
              </a:rPr>
              <a:t>energy intestinal absorption threshold</a:t>
            </a:r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E006CFBA-FC16-02EE-3704-4A3346B15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6096000"/>
            <a:ext cx="11201400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DE3AD4BC4D9C47B0C20017A8811D82" ma:contentTypeVersion="15" ma:contentTypeDescription="Creare un nuovo documento." ma:contentTypeScope="" ma:versionID="b0d44a1023b6c4c4c4ccfeb2aa0b2c73">
  <xsd:schema xmlns:xsd="http://www.w3.org/2001/XMLSchema" xmlns:xs="http://www.w3.org/2001/XMLSchema" xmlns:p="http://schemas.microsoft.com/office/2006/metadata/properties" xmlns:ns3="719993c2-6a9a-413c-a63d-f031508ec94f" xmlns:ns4="853bfe46-526a-4db9-9fdb-61de3b6a780f" targetNamespace="http://schemas.microsoft.com/office/2006/metadata/properties" ma:root="true" ma:fieldsID="ae0f4ad771bc6835a393c8b2267d43ac" ns3:_="" ns4:_="">
    <xsd:import namespace="719993c2-6a9a-413c-a63d-f031508ec94f"/>
    <xsd:import namespace="853bfe46-526a-4db9-9fdb-61de3b6a78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993c2-6a9a-413c-a63d-f031508ec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bfe46-526a-4db9-9fdb-61de3b6a78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9993c2-6a9a-413c-a63d-f031508ec94f" xsi:nil="true"/>
    <_activity xmlns="719993c2-6a9a-413c-a63d-f031508ec94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C9979B-A19F-437E-B111-2ACB9F8DF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993c2-6a9a-413c-a63d-f031508ec94f"/>
    <ds:schemaRef ds:uri="853bfe46-526a-4db9-9fdb-61de3b6a78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719993c2-6a9a-413c-a63d-f031508ec94f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853bfe46-526a-4db9-9fdb-61de3b6a780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238</TotalTime>
  <Words>2548</Words>
  <Application>Microsoft Office PowerPoint</Application>
  <PresentationFormat>Widescreen</PresentationFormat>
  <Paragraphs>909</Paragraphs>
  <Slides>46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Wingdings</vt:lpstr>
      <vt:lpstr>RetrospectVTI</vt:lpstr>
      <vt:lpstr>Tema di Office</vt:lpstr>
      <vt:lpstr>Microsoft Word Picture</vt:lpstr>
      <vt:lpstr>Recupero ponderale dopo interventi malassorbitivi</vt:lpstr>
      <vt:lpstr>Nessun conflitto di interesse da dichiarare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Long-term weight loss and weight maintenance after AHS-AHAL BPD</vt:lpstr>
      <vt:lpstr>Long-term weight loss and weight maintenance after AHS-AHAL BPD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dell’attenzione!  francesco.papadia@unige.it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Francesco Saverio Papadia</cp:lastModifiedBy>
  <cp:revision>618</cp:revision>
  <dcterms:created xsi:type="dcterms:W3CDTF">2022-02-27T17:36:31Z</dcterms:created>
  <dcterms:modified xsi:type="dcterms:W3CDTF">2024-02-24T16:46:28Z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0x01010062DE3AD4BC4D9C47B0C20017A8811D82</vt:lpwstr>
  </property>
</Properties>
</file>